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96" r:id="rId4"/>
    <p:sldId id="302" r:id="rId5"/>
    <p:sldId id="303" r:id="rId6"/>
    <p:sldId id="260" r:id="rId7"/>
    <p:sldId id="305" r:id="rId8"/>
    <p:sldId id="265" r:id="rId9"/>
    <p:sldId id="291" r:id="rId10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Thomassen\Downloads\08651_20230118-14585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err="1"/>
              <a:t>Byggekostnad</a:t>
            </a:r>
            <a:r>
              <a:rPr lang="nb-NO" dirty="0"/>
              <a:t> 2019-2023</a:t>
            </a:r>
            <a:r>
              <a:rPr lang="nb-NO" baseline="0" dirty="0"/>
              <a:t> 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Byggindeks!$H$165:$H$169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Byggindeks!$I$165:$I$169</c:f>
              <c:numCache>
                <c:formatCode>General</c:formatCode>
                <c:ptCount val="5"/>
                <c:pt idx="0">
                  <c:v>110.5</c:v>
                </c:pt>
                <c:pt idx="1">
                  <c:v>112.8</c:v>
                </c:pt>
                <c:pt idx="2">
                  <c:v>116.8</c:v>
                </c:pt>
                <c:pt idx="3">
                  <c:v>131.4</c:v>
                </c:pt>
                <c:pt idx="4">
                  <c:v>138.9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D4-444E-9340-D8C3F54B3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2562928"/>
        <c:axId val="2062563344"/>
      </c:lineChart>
      <c:catAx>
        <c:axId val="206256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2563344"/>
        <c:crosses val="autoZero"/>
        <c:auto val="1"/>
        <c:lblAlgn val="ctr"/>
        <c:lblOffset val="100"/>
        <c:noMultiLvlLbl val="0"/>
      </c:catAx>
      <c:valAx>
        <c:axId val="2062563344"/>
        <c:scaling>
          <c:orientation val="minMax"/>
          <c:min val="1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256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4157C-469A-14FA-65DD-F15F90622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9BE8B2C-BF25-4711-E960-B5AB4D5F2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F289E3-7CC5-CE66-6F73-52A0E2EB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CEDA-AC90-4DAC-ADF1-ED35F413E191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BBC2D0-34A6-6A70-B8D0-330A35CB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7AA1FC-DBFD-CBC0-1C82-E7DDDCAF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7ED4-6643-4931-B313-9881993C9B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61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FE606A-B531-8271-A343-68055603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718F266-9368-6424-0AF1-39F62E7BB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F09481-0BA4-1264-D8EB-A33450C3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CEDA-AC90-4DAC-ADF1-ED35F413E191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3CBF86-D866-4E36-16F7-7E445761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7A34A9-036A-B99A-C3F9-2638FBBF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7ED4-6643-4931-B313-9881993C9B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84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9D105B5-4D3E-8E71-9423-7DFC9A784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5BEAFB6-0FB2-60F1-CD2A-3D12AA368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309E3D-FC04-AA85-3AD5-7AC8C0BAD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CEDA-AC90-4DAC-ADF1-ED35F413E191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E16C0A-E3EE-DD0A-40FD-E0BA9EA4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3B7F28-7D56-56CB-A5E0-65EC8F92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7ED4-6643-4931-B313-9881993C9B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42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0B45-6465-4148-87E4-8E67509CE947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6A87-D0C2-4CD2-8B4A-BEF49A004F9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AA13B6-E5EC-4C94-8DAD-20CC609DB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71" y="1912124"/>
            <a:ext cx="4860925" cy="35785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175EB3-6A2F-482D-B1E5-8C49552BE5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30905" y="1912124"/>
            <a:ext cx="4860925" cy="35785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FFC01-D367-D7FD-A707-8D5DADDC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27D899-90F1-4CCD-072B-A52C4AC19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01904D-BC49-BE16-1D03-1488A0DD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CEDA-AC90-4DAC-ADF1-ED35F413E191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AE7EFE-17E3-F8D9-69E8-2BD9B7CB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98B61D-CAC9-4F44-7F89-DBCB1EED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7ED4-6643-4931-B313-9881993C9B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3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DACDA2-797D-CFE1-D72C-3CCF58AF9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3CBB8F-42C7-A87F-B6F2-16FB45590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B5A39C-209C-8F07-2E4C-1B56A32C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CEDA-AC90-4DAC-ADF1-ED35F413E191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99C684-C911-9C0A-BBB0-CC4215F6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892E63-4D27-5585-90F5-D61231BC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7ED4-6643-4931-B313-9881993C9B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747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BBFE75-6BCD-15B2-43ED-DB11B643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81372D-F542-0A13-3518-43B5506BB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5458CCD-A3BC-1DB6-9396-66B9606A2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C3B7E5E-FE87-0A84-5AAF-81CD5CD18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CEDA-AC90-4DAC-ADF1-ED35F413E191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60CB127-C6B5-38D1-5CD7-5D180BA9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E3E16AB-DE0E-CC4F-62D4-BDA9C1C5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7ED4-6643-4931-B313-9881993C9B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862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C9CB54-835F-7CF5-5987-1EEB9AED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2AA65D-8ADB-1DCF-BE6F-86B6223F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87816-F52D-B0A3-2340-EF1DDB12C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A3564C8-19B4-30F7-F501-5B8773B4B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6032E48-352E-492C-E00D-3371A1037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1F2473C-9C14-7BD3-5F98-73B5A44E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CEDA-AC90-4DAC-ADF1-ED35F413E191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424EE67-0A9D-6C40-6EB5-F93F9F63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8C42A59-2973-C5FF-3E87-F990D7C2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7ED4-6643-4931-B313-9881993C9B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066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90741C-0072-FE23-A69E-3AB2F336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5F6341E-7D2C-9802-DF9F-56226754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CEDA-AC90-4DAC-ADF1-ED35F413E191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804DF7A-D8DA-C614-D5A6-ACF89EC4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62EF07B-325D-C173-A66D-C0A2F21A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7ED4-6643-4931-B313-9881993C9B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018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1E9CCE0-4FDB-C8C4-3D37-30BCB916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CEDA-AC90-4DAC-ADF1-ED35F413E191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E2539CF-F05E-0F39-2BB5-B3CC9697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EC1255-3504-6269-37AA-B668D98C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7ED4-6643-4931-B313-9881993C9B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428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551393-D809-12A7-8935-7C51362F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618AC9-EDCE-8CCA-52A4-00C7E43C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60D4266-546A-A3C5-ECF6-792CD592D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DAED18-D9D7-99E2-90BA-C6A01E0D4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CEDA-AC90-4DAC-ADF1-ED35F413E191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9DC4281-6ACE-2D8C-12C9-1AECC079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FBB816-FB77-2B5E-B786-C00D98E8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7ED4-6643-4931-B313-9881993C9B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45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54FCAF-C21A-170D-912A-C64A0235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EC11DCC-6C9C-F94E-8143-01CB61685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490F97-1E19-551C-8E97-12A5AD4D1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B09686A-F5C8-471D-7B5C-EC1A75CA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CEDA-AC90-4DAC-ADF1-ED35F413E191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E54ABF6-396B-C518-5AFE-D444964C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6D416D3-A4C8-BD8D-4E37-03B163A75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7ED4-6643-4931-B313-9881993C9B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99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2397240-1693-E614-E005-1A826CE5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EFE8C6-7660-AF0C-E586-D4B137D75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812EF0-B5D5-C13C-310B-E2F89FA64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CEDA-AC90-4DAC-ADF1-ED35F413E191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37B02D-C6D0-214C-4083-B61B63A4E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9DA2CA-5B86-0939-658B-6BF19D97C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87ED4-6643-4931-B313-9881993C9B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7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968846EB-A618-AB91-09F7-3AD27EC9D78B}"/>
              </a:ext>
            </a:extLst>
          </p:cNvPr>
          <p:cNvSpPr txBox="1"/>
          <p:nvPr/>
        </p:nvSpPr>
        <p:spPr>
          <a:xfrm>
            <a:off x="0" y="5284518"/>
            <a:ext cx="12192000" cy="1573481"/>
          </a:xfrm>
          <a:prstGeom prst="rect">
            <a:avLst/>
          </a:prstGeom>
          <a:solidFill>
            <a:srgbClr val="103356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55122D4-2E59-90E6-1362-222BAB669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59" y="5058002"/>
            <a:ext cx="2902841" cy="2026511"/>
          </a:xfrm>
          <a:prstGeom prst="rect">
            <a:avLst/>
          </a:prstGeom>
        </p:spPr>
      </p:pic>
      <p:pic>
        <p:nvPicPr>
          <p:cNvPr id="9" name="Bilde 8" descr="Et bilde som inneholder vann, utendørs, himmel, scene&#10;&#10;Automatisk generert beskrivelse">
            <a:extLst>
              <a:ext uri="{FF2B5EF4-FFF2-40B4-BE49-F238E27FC236}">
                <a16:creationId xmlns:a16="http://schemas.microsoft.com/office/drawing/2014/main" id="{C6325DA7-0D1B-9AD2-F73B-CCDEF22A6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2" y="123986"/>
            <a:ext cx="10813117" cy="3676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7A17F4EC-DE8F-045E-5685-EC2DA2A0E561}"/>
              </a:ext>
            </a:extLst>
          </p:cNvPr>
          <p:cNvSpPr txBox="1"/>
          <p:nvPr/>
        </p:nvSpPr>
        <p:spPr>
          <a:xfrm>
            <a:off x="531642" y="5748091"/>
            <a:ext cx="564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Næringseiendom – utleie – bolig for salg – byggeprosjekter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730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968846EB-A618-AB91-09F7-3AD27EC9D78B}"/>
              </a:ext>
            </a:extLst>
          </p:cNvPr>
          <p:cNvSpPr txBox="1"/>
          <p:nvPr/>
        </p:nvSpPr>
        <p:spPr>
          <a:xfrm>
            <a:off x="0" y="5284518"/>
            <a:ext cx="12192000" cy="1573481"/>
          </a:xfrm>
          <a:prstGeom prst="rect">
            <a:avLst/>
          </a:prstGeom>
          <a:solidFill>
            <a:srgbClr val="103356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55122D4-2E59-90E6-1362-222BAB669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59" y="5058002"/>
            <a:ext cx="2902841" cy="2026511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A3A8713-CC1B-1343-FDC5-EDD0ABBB481B}"/>
              </a:ext>
            </a:extLst>
          </p:cNvPr>
          <p:cNvSpPr txBox="1"/>
          <p:nvPr/>
        </p:nvSpPr>
        <p:spPr>
          <a:xfrm>
            <a:off x="4651900" y="124287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Hva Styrer prisene? 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12E99EA-54DC-7B74-CAC9-264CA051C500}"/>
              </a:ext>
            </a:extLst>
          </p:cNvPr>
          <p:cNvSpPr txBox="1"/>
          <p:nvPr/>
        </p:nvSpPr>
        <p:spPr>
          <a:xfrm>
            <a:off x="4890842" y="504691"/>
            <a:ext cx="1585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200" b="1" dirty="0"/>
              <a:t>Etterspørsel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48072B3-A7EA-83E0-3CCB-6DEC57590A7D}"/>
              </a:ext>
            </a:extLst>
          </p:cNvPr>
          <p:cNvSpPr txBox="1"/>
          <p:nvPr/>
        </p:nvSpPr>
        <p:spPr>
          <a:xfrm>
            <a:off x="1835502" y="891292"/>
            <a:ext cx="73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Rente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028AED2-6B96-DA54-6F93-C590E43FA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160" y="1259334"/>
            <a:ext cx="1412890" cy="1304206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FC1D7B3-2EE8-0DCE-AC0E-0E3DA7FE5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500" y="3329437"/>
            <a:ext cx="2690834" cy="130420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07BFB2E5-5405-E526-0B04-C4791631A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169" y="2093527"/>
            <a:ext cx="1704975" cy="409575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019FD3F4-595F-B176-6CD6-803998446D45}"/>
              </a:ext>
            </a:extLst>
          </p:cNvPr>
          <p:cNvSpPr txBox="1"/>
          <p:nvPr/>
        </p:nvSpPr>
        <p:spPr>
          <a:xfrm>
            <a:off x="2004605" y="2827205"/>
            <a:ext cx="166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Arbeidsledighet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BAC4E44C-6C5D-E0BB-C43C-135323651A06}"/>
              </a:ext>
            </a:extLst>
          </p:cNvPr>
          <p:cNvSpPr txBox="1"/>
          <p:nvPr/>
        </p:nvSpPr>
        <p:spPr>
          <a:xfrm>
            <a:off x="6161858" y="1726771"/>
            <a:ext cx="162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Median inntekt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FECADD1-C3CC-D90C-F5E5-8EB391AA3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359" y="3368892"/>
            <a:ext cx="4087599" cy="9976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898DC79-F1D8-53F8-2BEC-BDF3D46B43BE}"/>
              </a:ext>
            </a:extLst>
          </p:cNvPr>
          <p:cNvSpPr txBox="1"/>
          <p:nvPr/>
        </p:nvSpPr>
        <p:spPr>
          <a:xfrm>
            <a:off x="8186269" y="2892088"/>
            <a:ext cx="174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Befolkningsvekst</a:t>
            </a:r>
          </a:p>
        </p:txBody>
      </p:sp>
    </p:spTree>
    <p:extLst>
      <p:ext uri="{BB962C8B-B14F-4D97-AF65-F5344CB8AC3E}">
        <p14:creationId xmlns:p14="http://schemas.microsoft.com/office/powerpoint/2010/main" val="13903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968846EB-A618-AB91-09F7-3AD27EC9D78B}"/>
              </a:ext>
            </a:extLst>
          </p:cNvPr>
          <p:cNvSpPr txBox="1"/>
          <p:nvPr/>
        </p:nvSpPr>
        <p:spPr>
          <a:xfrm>
            <a:off x="0" y="5284518"/>
            <a:ext cx="12192000" cy="1573481"/>
          </a:xfrm>
          <a:prstGeom prst="rect">
            <a:avLst/>
          </a:prstGeom>
          <a:solidFill>
            <a:srgbClr val="103356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55122D4-2E59-90E6-1362-222BAB669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59" y="5058002"/>
            <a:ext cx="2902841" cy="2026511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12E99EA-54DC-7B74-CAC9-264CA051C500}"/>
              </a:ext>
            </a:extLst>
          </p:cNvPr>
          <p:cNvSpPr txBox="1"/>
          <p:nvPr/>
        </p:nvSpPr>
        <p:spPr>
          <a:xfrm>
            <a:off x="673975" y="512226"/>
            <a:ext cx="9140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200" b="1" dirty="0"/>
              <a:t>Tilbud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7A88E4B-1B02-E1A7-E823-779B95126CB4}"/>
              </a:ext>
            </a:extLst>
          </p:cNvPr>
          <p:cNvSpPr txBox="1"/>
          <p:nvPr/>
        </p:nvSpPr>
        <p:spPr>
          <a:xfrm>
            <a:off x="389704" y="894147"/>
            <a:ext cx="3080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b="1" dirty="0"/>
              <a:t>Antall eksisterende boliger</a:t>
            </a:r>
          </a:p>
          <a:p>
            <a:pPr marL="285750" indent="-285750">
              <a:buFontTx/>
              <a:buChar char="-"/>
            </a:pPr>
            <a:r>
              <a:rPr lang="nb-NO" b="1" dirty="0"/>
              <a:t>Antall nye boliger</a:t>
            </a:r>
            <a:br>
              <a:rPr lang="nb-NO" b="1" dirty="0"/>
            </a:br>
            <a:br>
              <a:rPr lang="nb-NO" dirty="0"/>
            </a:b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AF190A9-65E2-0F1E-0009-B2CD4B3C6951}"/>
              </a:ext>
            </a:extLst>
          </p:cNvPr>
          <p:cNvSpPr txBox="1"/>
          <p:nvPr/>
        </p:nvSpPr>
        <p:spPr>
          <a:xfrm>
            <a:off x="389704" y="1582340"/>
            <a:ext cx="493147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/>
              <a:t>Areal tilgjengelig – Hvor skal boligene bygges?</a:t>
            </a:r>
            <a:br>
              <a:rPr lang="nb-NO" dirty="0"/>
            </a:br>
            <a:r>
              <a:rPr lang="nb-NO" sz="1400" i="1" dirty="0"/>
              <a:t>Mørkved / Hunstad/ Rønvikjordene/ </a:t>
            </a:r>
            <a:r>
              <a:rPr lang="nb-NO" sz="1400" i="1" dirty="0" err="1"/>
              <a:t>Jensvoll</a:t>
            </a:r>
            <a:r>
              <a:rPr lang="nb-NO" sz="1400" i="1" dirty="0"/>
              <a:t>/ </a:t>
            </a:r>
            <a:r>
              <a:rPr lang="nb-NO" sz="1400" i="1" dirty="0" err="1"/>
              <a:t>Norsia</a:t>
            </a:r>
            <a:r>
              <a:rPr lang="nb-NO" sz="1400" i="1" dirty="0"/>
              <a:t>/ Bratten</a:t>
            </a:r>
          </a:p>
          <a:p>
            <a:pPr marL="285750" indent="-285750">
              <a:buFontTx/>
              <a:buChar char="-"/>
            </a:pPr>
            <a:r>
              <a:rPr lang="nb-NO" dirty="0"/>
              <a:t>Infrastruktur og offentlige krav</a:t>
            </a:r>
            <a:br>
              <a:rPr lang="nb-NO" dirty="0"/>
            </a:br>
            <a:r>
              <a:rPr lang="nb-NO" sz="1400" i="1" dirty="0"/>
              <a:t>Godt Bomiljø?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KPA</a:t>
            </a:r>
            <a:br>
              <a:rPr lang="nb-NO" dirty="0"/>
            </a:br>
            <a:r>
              <a:rPr lang="nb-NO" sz="1400" dirty="0"/>
              <a:t>Tilpasset Bodø? </a:t>
            </a:r>
            <a:r>
              <a:rPr lang="nb-NO" sz="1400" i="1" dirty="0"/>
              <a:t>Parkering - Utenomhus</a:t>
            </a:r>
          </a:p>
          <a:p>
            <a:pPr marL="285750" indent="-285750">
              <a:buFontTx/>
              <a:buChar char="-"/>
            </a:pPr>
            <a:r>
              <a:rPr lang="nb-NO" dirty="0"/>
              <a:t>Byråkratiets evne til omregulering</a:t>
            </a:r>
            <a:br>
              <a:rPr lang="nb-NO" dirty="0"/>
            </a:br>
            <a:r>
              <a:rPr lang="nb-NO" sz="1400" i="1" dirty="0"/>
              <a:t>Dialog – Rådgivning – Tydelighet - Tilgjengelighet</a:t>
            </a:r>
          </a:p>
          <a:p>
            <a:pPr marL="285750" indent="-285750">
              <a:buFontTx/>
              <a:buChar char="-"/>
            </a:pPr>
            <a:r>
              <a:rPr lang="nb-NO" dirty="0"/>
              <a:t>Prosjekteringskostnader</a:t>
            </a:r>
            <a:endParaRPr lang="nb-NO" sz="1400" i="1" dirty="0"/>
          </a:p>
          <a:p>
            <a:pPr marL="285750" indent="-285750">
              <a:buFontTx/>
              <a:buChar char="-"/>
            </a:pPr>
            <a:r>
              <a:rPr lang="nb-NO" dirty="0"/>
              <a:t>Not in my back yard</a:t>
            </a:r>
          </a:p>
          <a:p>
            <a:pPr marL="285750" indent="-285750">
              <a:buFontTx/>
              <a:buChar char="-"/>
            </a:pPr>
            <a:r>
              <a:rPr lang="nb-NO" dirty="0"/>
              <a:t>Lavere antall per husholdning – Størrelseskrav</a:t>
            </a:r>
          </a:p>
          <a:p>
            <a:pPr marL="285750" indent="-285750">
              <a:buFontTx/>
              <a:buChar char="-"/>
            </a:pPr>
            <a:r>
              <a:rPr lang="nb-NO" dirty="0"/>
              <a:t>Tomtepriser</a:t>
            </a:r>
          </a:p>
          <a:p>
            <a:pPr marL="285750" indent="-285750">
              <a:buFontTx/>
              <a:buChar char="-"/>
            </a:pPr>
            <a:r>
              <a:rPr lang="nb-NO" dirty="0" err="1"/>
              <a:t>Byggekostnad</a:t>
            </a: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2822A81-575A-43C5-E65F-4CE390D42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893625"/>
              </p:ext>
            </p:extLst>
          </p:nvPr>
        </p:nvGraphicFramePr>
        <p:xfrm>
          <a:off x="6715286" y="1118586"/>
          <a:ext cx="4431736" cy="247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FE528A0-4924-AB9D-D158-8E3587DDD04C}"/>
              </a:ext>
            </a:extLst>
          </p:cNvPr>
          <p:cNvSpPr txBox="1"/>
          <p:nvPr/>
        </p:nvSpPr>
        <p:spPr>
          <a:xfrm>
            <a:off x="6786307" y="3790619"/>
            <a:ext cx="469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Byggekostnad</a:t>
            </a:r>
            <a:r>
              <a:rPr lang="nb-NO" dirty="0"/>
              <a:t> siden 2019: 		 25,7%</a:t>
            </a:r>
            <a:br>
              <a:rPr lang="nb-NO" dirty="0"/>
            </a:br>
            <a:r>
              <a:rPr lang="nb-NO" dirty="0"/>
              <a:t>Boligprisvekst Norge siden 2019:	 15,8%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01F3FC6-1075-AF96-2D37-9632BEC755AF}"/>
              </a:ext>
            </a:extLst>
          </p:cNvPr>
          <p:cNvSpPr txBox="1"/>
          <p:nvPr/>
        </p:nvSpPr>
        <p:spPr>
          <a:xfrm>
            <a:off x="4389120" y="151415"/>
            <a:ext cx="367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Hvordan få bygd flere boliger i Bodø?</a:t>
            </a:r>
          </a:p>
        </p:txBody>
      </p:sp>
    </p:spTree>
    <p:extLst>
      <p:ext uri="{BB962C8B-B14F-4D97-AF65-F5344CB8AC3E}">
        <p14:creationId xmlns:p14="http://schemas.microsoft.com/office/powerpoint/2010/main" val="83677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968846EB-A618-AB91-09F7-3AD27EC9D78B}"/>
              </a:ext>
            </a:extLst>
          </p:cNvPr>
          <p:cNvSpPr txBox="1"/>
          <p:nvPr/>
        </p:nvSpPr>
        <p:spPr>
          <a:xfrm>
            <a:off x="0" y="5284518"/>
            <a:ext cx="12192000" cy="1573481"/>
          </a:xfrm>
          <a:prstGeom prst="rect">
            <a:avLst/>
          </a:prstGeom>
          <a:solidFill>
            <a:srgbClr val="103356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55122D4-2E59-90E6-1362-222BAB669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59" y="5058002"/>
            <a:ext cx="2902841" cy="2026511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A78D8E3-2C0A-C0F4-732D-4711B68E1F25}"/>
              </a:ext>
            </a:extLst>
          </p:cNvPr>
          <p:cNvSpPr txBox="1"/>
          <p:nvPr/>
        </p:nvSpPr>
        <p:spPr>
          <a:xfrm>
            <a:off x="767761" y="1191187"/>
            <a:ext cx="138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Markedet nå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922F172-A8BF-5547-F722-8E9477C03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669" y="2687474"/>
            <a:ext cx="2369391" cy="2187130"/>
          </a:xfrm>
          <a:prstGeom prst="rect">
            <a:avLst/>
          </a:prstGeom>
        </p:spPr>
      </p:pic>
      <p:pic>
        <p:nvPicPr>
          <p:cNvPr id="1026" name="Picture 2" descr="Prisvekst Archives - Gjeldsmegleren">
            <a:extLst>
              <a:ext uri="{FF2B5EF4-FFF2-40B4-BE49-F238E27FC236}">
                <a16:creationId xmlns:a16="http://schemas.microsoft.com/office/drawing/2014/main" id="{40309018-1833-C2F4-F8AC-FDFF6D17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9" y="3069617"/>
            <a:ext cx="2369392" cy="127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dum om bensin- og dieselpriser: – Ser med uro på de ekstreme prisnivåene  – E24">
            <a:extLst>
              <a:ext uri="{FF2B5EF4-FFF2-40B4-BE49-F238E27FC236}">
                <a16:creationId xmlns:a16="http://schemas.microsoft.com/office/drawing/2014/main" id="{DE96C10F-CD73-1A47-2811-ADC070A3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17" y="1196366"/>
            <a:ext cx="2519276" cy="16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yheter, Økonomi | Vedum trykker inn bremsen: Kan ikke love økt kjøpekraft">
            <a:extLst>
              <a:ext uri="{FF2B5EF4-FFF2-40B4-BE49-F238E27FC236}">
                <a16:creationId xmlns:a16="http://schemas.microsoft.com/office/drawing/2014/main" id="{A14C8264-08D9-4E4C-E8E6-327D5A3A3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52" y="1192629"/>
            <a:ext cx="2902841" cy="16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7558DE8-04D9-49AC-08FC-AA27743F59A1}"/>
              </a:ext>
            </a:extLst>
          </p:cNvPr>
          <p:cNvSpPr txBox="1"/>
          <p:nvPr/>
        </p:nvSpPr>
        <p:spPr>
          <a:xfrm>
            <a:off x="32115" y="1602367"/>
            <a:ext cx="326634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Forbrukere</a:t>
            </a:r>
          </a:p>
          <a:p>
            <a:pPr marL="285750" indent="-285750">
              <a:buFontTx/>
              <a:buChar char="-"/>
            </a:pPr>
            <a:r>
              <a:rPr lang="nb-NO" dirty="0"/>
              <a:t>Økte renter</a:t>
            </a:r>
          </a:p>
          <a:p>
            <a:pPr marL="285750" indent="-285750">
              <a:buFontTx/>
              <a:buChar char="-"/>
            </a:pPr>
            <a:r>
              <a:rPr lang="nb-NO" dirty="0"/>
              <a:t>Lavere kjøpekraft</a:t>
            </a:r>
          </a:p>
          <a:p>
            <a:pPr marL="285750" indent="-285750">
              <a:buFontTx/>
              <a:buChar char="-"/>
            </a:pPr>
            <a:r>
              <a:rPr lang="nb-NO" dirty="0"/>
              <a:t>Usikkerhet</a:t>
            </a:r>
          </a:p>
          <a:p>
            <a:pPr marL="285750" indent="-285750">
              <a:buFontTx/>
              <a:buChar char="-"/>
            </a:pPr>
            <a:r>
              <a:rPr lang="nb-NO" dirty="0"/>
              <a:t>Psykologi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r>
              <a:rPr lang="nb-NO" dirty="0"/>
              <a:t>Utbyggere</a:t>
            </a:r>
          </a:p>
          <a:p>
            <a:pPr marL="285750" indent="-285750">
              <a:buFontTx/>
              <a:buChar char="-"/>
            </a:pPr>
            <a:r>
              <a:rPr lang="nb-NO" dirty="0"/>
              <a:t>Høye tomtepriser</a:t>
            </a:r>
          </a:p>
          <a:p>
            <a:pPr marL="285750" indent="-285750">
              <a:buFontTx/>
              <a:buChar char="-"/>
            </a:pPr>
            <a:r>
              <a:rPr lang="nb-NO" dirty="0"/>
              <a:t>Høye </a:t>
            </a:r>
            <a:r>
              <a:rPr lang="nb-NO" dirty="0" err="1"/>
              <a:t>byggekostnader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Høye prosjekteringskostnader</a:t>
            </a:r>
          </a:p>
          <a:p>
            <a:pPr marL="285750" indent="-285750">
              <a:buFontTx/>
              <a:buChar char="-"/>
            </a:pPr>
            <a:r>
              <a:rPr lang="nb-NO" dirty="0"/>
              <a:t>Høy risiko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782F1D9-A344-422F-2254-B8029A72646F}"/>
              </a:ext>
            </a:extLst>
          </p:cNvPr>
          <p:cNvSpPr txBox="1"/>
          <p:nvPr/>
        </p:nvSpPr>
        <p:spPr>
          <a:xfrm>
            <a:off x="8744101" y="1397675"/>
            <a:ext cx="33991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Hvordan bygge billigere boliger?</a:t>
            </a:r>
            <a:br>
              <a:rPr lang="nb-NO" dirty="0"/>
            </a:b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Lavere tomtekostnader</a:t>
            </a:r>
          </a:p>
          <a:p>
            <a:pPr marL="285750" indent="-285750">
              <a:buFontTx/>
              <a:buChar char="-"/>
            </a:pPr>
            <a:r>
              <a:rPr lang="nb-NO" dirty="0"/>
              <a:t>Færre offentlige krav</a:t>
            </a:r>
          </a:p>
          <a:p>
            <a:pPr marL="285750" indent="-285750">
              <a:buFontTx/>
              <a:buChar char="-"/>
            </a:pPr>
            <a:r>
              <a:rPr lang="nb-NO" dirty="0"/>
              <a:t>Enklere saksbehandling</a:t>
            </a:r>
          </a:p>
          <a:p>
            <a:pPr marL="285750" indent="-285750">
              <a:buFontTx/>
              <a:buChar char="-"/>
            </a:pPr>
            <a:r>
              <a:rPr lang="nb-NO" dirty="0"/>
              <a:t>Lavere prosjekteringskostnader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000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968846EB-A618-AB91-09F7-3AD27EC9D78B}"/>
              </a:ext>
            </a:extLst>
          </p:cNvPr>
          <p:cNvSpPr txBox="1"/>
          <p:nvPr/>
        </p:nvSpPr>
        <p:spPr>
          <a:xfrm>
            <a:off x="0" y="5284518"/>
            <a:ext cx="12192000" cy="1573481"/>
          </a:xfrm>
          <a:prstGeom prst="rect">
            <a:avLst/>
          </a:prstGeom>
          <a:solidFill>
            <a:srgbClr val="103356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55122D4-2E59-90E6-1362-222BAB669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59" y="5058002"/>
            <a:ext cx="2902841" cy="2026511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40A0C09-DFBB-4275-4265-9175D8A08B10}"/>
              </a:ext>
            </a:extLst>
          </p:cNvPr>
          <p:cNvSpPr txBox="1"/>
          <p:nvPr/>
        </p:nvSpPr>
        <p:spPr>
          <a:xfrm>
            <a:off x="1873668" y="2621641"/>
            <a:ext cx="219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Markedet i fremtiden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B1318F1-203A-5A47-B800-0C4DF8A2B503}"/>
              </a:ext>
            </a:extLst>
          </p:cNvPr>
          <p:cNvSpPr txBox="1"/>
          <p:nvPr/>
        </p:nvSpPr>
        <p:spPr>
          <a:xfrm>
            <a:off x="4310306" y="3139935"/>
            <a:ext cx="219056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 dirty="0"/>
              <a:t>Kortsiktig</a:t>
            </a:r>
            <a:r>
              <a:rPr lang="nb-NO" sz="1600" dirty="0"/>
              <a:t>:</a:t>
            </a:r>
            <a:br>
              <a:rPr lang="nb-NO" sz="1600" dirty="0"/>
            </a:br>
            <a:r>
              <a:rPr lang="nb-NO" sz="1600" dirty="0"/>
              <a:t>Spennende 2023</a:t>
            </a:r>
            <a:br>
              <a:rPr lang="nb-NO" sz="1600" dirty="0"/>
            </a:br>
            <a:r>
              <a:rPr lang="nb-NO" sz="1600" dirty="0"/>
              <a:t>- Inflasjon og rente </a:t>
            </a:r>
            <a:br>
              <a:rPr lang="nb-NO" sz="1600" dirty="0"/>
            </a:br>
            <a:r>
              <a:rPr lang="nb-NO" sz="1600" dirty="0"/>
              <a:t>- Arbeidsledighet</a:t>
            </a:r>
            <a:br>
              <a:rPr lang="nb-NO" sz="1600" dirty="0"/>
            </a:br>
            <a:r>
              <a:rPr lang="nb-NO" sz="1600" dirty="0"/>
              <a:t>- Etterspørsel</a:t>
            </a:r>
            <a:br>
              <a:rPr lang="nb-NO" sz="1500" dirty="0"/>
            </a:br>
            <a:br>
              <a:rPr lang="nb-NO" dirty="0"/>
            </a:b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5AE48B1-7F3D-AD3C-4C0E-B3C9B8E3C824}"/>
              </a:ext>
            </a:extLst>
          </p:cNvPr>
          <p:cNvSpPr txBox="1"/>
          <p:nvPr/>
        </p:nvSpPr>
        <p:spPr>
          <a:xfrm>
            <a:off x="51206" y="3139935"/>
            <a:ext cx="412766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/>
              <a:t>Langsiktig</a:t>
            </a:r>
            <a:br>
              <a:rPr lang="nb-NO" sz="1600" dirty="0"/>
            </a:br>
            <a:r>
              <a:rPr lang="nb-NO" sz="1600" dirty="0"/>
              <a:t>- Lavere tilbud</a:t>
            </a:r>
            <a:br>
              <a:rPr lang="nb-NO" sz="1600" dirty="0"/>
            </a:br>
            <a:r>
              <a:rPr lang="nb-NO" sz="1600" dirty="0"/>
              <a:t>- </a:t>
            </a:r>
            <a:r>
              <a:rPr lang="nb-NO" sz="1600" dirty="0" err="1"/>
              <a:t>Tilbudsvakum</a:t>
            </a:r>
            <a:endParaRPr lang="nb-NO" sz="1600" dirty="0"/>
          </a:p>
          <a:p>
            <a:pPr marL="285750" indent="-285750">
              <a:buFontTx/>
              <a:buChar char="-"/>
            </a:pPr>
            <a:r>
              <a:rPr lang="nb-NO" sz="1600" dirty="0"/>
              <a:t>Antall nye boliger relativ til befolkningsvekst</a:t>
            </a:r>
            <a:br>
              <a:rPr lang="nb-NO" sz="1600" dirty="0"/>
            </a:br>
            <a:r>
              <a:rPr lang="nb-NO" sz="1600" dirty="0"/>
              <a:t>og husholdningstrender</a:t>
            </a:r>
          </a:p>
          <a:p>
            <a:r>
              <a:rPr lang="nb-NO" sz="1600" dirty="0"/>
              <a:t>- Geopolitiske x-faktorer</a:t>
            </a:r>
          </a:p>
          <a:p>
            <a:endParaRPr lang="nb-NO" dirty="0"/>
          </a:p>
        </p:txBody>
      </p:sp>
      <p:pic>
        <p:nvPicPr>
          <p:cNvPr id="2052" name="Picture 4" descr="Salg av bolig i framtiden | DNB Eiendom">
            <a:extLst>
              <a:ext uri="{FF2B5EF4-FFF2-40B4-BE49-F238E27FC236}">
                <a16:creationId xmlns:a16="http://schemas.microsoft.com/office/drawing/2014/main" id="{4C20CFA7-92EE-138E-ABB4-B1000093A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01" y="1036277"/>
            <a:ext cx="5313715" cy="354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99E05B8-F7FE-4EDD-7BC9-E070E601480D}"/>
              </a:ext>
            </a:extLst>
          </p:cNvPr>
          <p:cNvSpPr txBox="1"/>
          <p:nvPr/>
        </p:nvSpPr>
        <p:spPr>
          <a:xfrm>
            <a:off x="1627632" y="164592"/>
            <a:ext cx="363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Hvordan kan flere eie sin egen bolig?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330A536-9793-AD99-8027-FC03255ED548}"/>
              </a:ext>
            </a:extLst>
          </p:cNvPr>
          <p:cNvSpPr txBox="1"/>
          <p:nvPr/>
        </p:nvSpPr>
        <p:spPr>
          <a:xfrm>
            <a:off x="245984" y="831848"/>
            <a:ext cx="5484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/>
              <a:t>Høyere tilbud</a:t>
            </a:r>
          </a:p>
          <a:p>
            <a:pPr marL="285750" indent="-285750">
              <a:buFontTx/>
              <a:buChar char="-"/>
            </a:pPr>
            <a:r>
              <a:rPr lang="nb-NO" dirty="0"/>
              <a:t>Nye eiermodeller</a:t>
            </a:r>
          </a:p>
          <a:p>
            <a:pPr marL="285750" indent="-285750">
              <a:buFontTx/>
              <a:buChar char="-"/>
            </a:pPr>
            <a:r>
              <a:rPr lang="nb-NO" dirty="0"/>
              <a:t>La markedet ikke reguleringer bestemme etterspørsel</a:t>
            </a:r>
          </a:p>
        </p:txBody>
      </p:sp>
    </p:spTree>
    <p:extLst>
      <p:ext uri="{BB962C8B-B14F-4D97-AF65-F5344CB8AC3E}">
        <p14:creationId xmlns:p14="http://schemas.microsoft.com/office/powerpoint/2010/main" val="409365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82250FB3-D084-6B08-E0F9-A582DC4B94A4}"/>
              </a:ext>
            </a:extLst>
          </p:cNvPr>
          <p:cNvSpPr txBox="1"/>
          <p:nvPr/>
        </p:nvSpPr>
        <p:spPr>
          <a:xfrm>
            <a:off x="0" y="757526"/>
            <a:ext cx="54982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 mange er det å eie sin egen bolig en viktig milepæl i livet. Høye boligpriser og strenge krav om egenkapital kan gjøre boligdrømmen uoppnåelig.</a:t>
            </a:r>
            <a:br>
              <a:rPr lang="nb-NO" dirty="0"/>
            </a:br>
            <a:r>
              <a:rPr lang="nb-NO" dirty="0"/>
              <a:t>Selv om du har fast jobb og fast inntekt. Når stadig flere står utenfor boligmarkedet må vi tenkte nytt. </a:t>
            </a:r>
            <a:br>
              <a:rPr lang="nb-NO" dirty="0"/>
            </a:br>
            <a:r>
              <a:rPr lang="nb-NO" dirty="0"/>
              <a:t>Derfor lanserer vi:</a:t>
            </a:r>
            <a:br>
              <a:rPr lang="nb-NO" dirty="0"/>
            </a:br>
            <a:br>
              <a:rPr lang="nb-NO" dirty="0"/>
            </a:br>
            <a:r>
              <a:rPr lang="nb-NO" b="1" dirty="0"/>
              <a:t>DELEIE</a:t>
            </a:r>
            <a:br>
              <a:rPr lang="nb-NO" b="1" dirty="0"/>
            </a:br>
            <a:endParaRPr lang="nb-NO" b="1" dirty="0"/>
          </a:p>
          <a:p>
            <a:r>
              <a:rPr lang="nb-NO" dirty="0"/>
              <a:t>Med </a:t>
            </a:r>
            <a:r>
              <a:rPr lang="nb-NO" dirty="0" err="1"/>
              <a:t>Deleie</a:t>
            </a:r>
            <a:r>
              <a:rPr lang="nb-NO" dirty="0"/>
              <a:t> kjøper du en ny bolig sammen med </a:t>
            </a:r>
            <a:r>
              <a:rPr lang="nb-NO" dirty="0" err="1"/>
              <a:t>Jensvoll</a:t>
            </a:r>
            <a:r>
              <a:rPr lang="nb-NO" dirty="0"/>
              <a:t> Eiendom AS. Du kan velge å kjøpe 50, 60, 70, 80 eller 90% av eiendommen.</a:t>
            </a:r>
            <a:br>
              <a:rPr lang="nb-NO" dirty="0"/>
            </a:br>
            <a:r>
              <a:rPr lang="nb-NO" dirty="0"/>
              <a:t>Du disponerer selvsagt hele boligen selv, uavhengig av hvor stor eierandelen er. </a:t>
            </a:r>
            <a:br>
              <a:rPr lang="nb-NO" dirty="0"/>
            </a:br>
            <a:r>
              <a:rPr lang="nb-NO" dirty="0"/>
              <a:t>Hvis du vil kan du øke eierandelen gradvis – Når det passer for deg og lommeboken din. </a:t>
            </a:r>
            <a:endParaRPr lang="nb-NO" b="1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D508746-24E0-1968-ED77-9487B5B21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274" y="1186566"/>
            <a:ext cx="6693725" cy="327530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B7BBF45-8E0E-A779-D0C4-A8053682D717}"/>
              </a:ext>
            </a:extLst>
          </p:cNvPr>
          <p:cNvSpPr txBox="1"/>
          <p:nvPr/>
        </p:nvSpPr>
        <p:spPr>
          <a:xfrm>
            <a:off x="7759359" y="108834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/>
              <a:t>DELEIE</a:t>
            </a:r>
            <a:endParaRPr lang="nb-NO" sz="40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797CB1A-08BE-A6F9-B20F-CD99D327D497}"/>
              </a:ext>
            </a:extLst>
          </p:cNvPr>
          <p:cNvSpPr txBox="1"/>
          <p:nvPr/>
        </p:nvSpPr>
        <p:spPr>
          <a:xfrm>
            <a:off x="0" y="5284518"/>
            <a:ext cx="12192000" cy="1573481"/>
          </a:xfrm>
          <a:prstGeom prst="rect">
            <a:avLst/>
          </a:prstGeom>
          <a:solidFill>
            <a:srgbClr val="103356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AF68DBB-2598-476A-DB16-BB8F06805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769" y="5058002"/>
            <a:ext cx="2902841" cy="20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968846EB-A618-AB91-09F7-3AD27EC9D78B}"/>
              </a:ext>
            </a:extLst>
          </p:cNvPr>
          <p:cNvSpPr txBox="1"/>
          <p:nvPr/>
        </p:nvSpPr>
        <p:spPr>
          <a:xfrm>
            <a:off x="0" y="5284518"/>
            <a:ext cx="12192000" cy="1573481"/>
          </a:xfrm>
          <a:prstGeom prst="rect">
            <a:avLst/>
          </a:prstGeom>
          <a:solidFill>
            <a:srgbClr val="103356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55122D4-2E59-90E6-1362-222BAB669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59" y="5058002"/>
            <a:ext cx="2902841" cy="2026511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D56F96E-519B-8B98-4D41-DD553307385B}"/>
              </a:ext>
            </a:extLst>
          </p:cNvPr>
          <p:cNvSpPr txBox="1"/>
          <p:nvPr/>
        </p:nvSpPr>
        <p:spPr>
          <a:xfrm>
            <a:off x="4208015" y="275207"/>
            <a:ext cx="261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Salg og oppkjøp av DELEIE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AC97304-2D64-17EB-5AF3-F87E5F5D397B}"/>
              </a:ext>
            </a:extLst>
          </p:cNvPr>
          <p:cNvSpPr txBox="1"/>
          <p:nvPr/>
        </p:nvSpPr>
        <p:spPr>
          <a:xfrm>
            <a:off x="158990" y="1944210"/>
            <a:ext cx="59370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/>
              <a:t>Hva skjer ved oppkjøp av høyere eierandel?</a:t>
            </a:r>
          </a:p>
          <a:p>
            <a:pPr marL="285750" indent="-285750">
              <a:buFontTx/>
              <a:buChar char="-"/>
            </a:pPr>
            <a:r>
              <a:rPr lang="nb-NO" dirty="0"/>
              <a:t>Hva skjer om jeg vil selge?</a:t>
            </a:r>
          </a:p>
          <a:p>
            <a:pPr marL="285750" indent="-285750">
              <a:buFontTx/>
              <a:buChar char="-"/>
            </a:pPr>
            <a:r>
              <a:rPr lang="nb-NO" dirty="0"/>
              <a:t>Hva skjer om jeg selger med gevinst før jeg har kjøpt hele?</a:t>
            </a:r>
          </a:p>
          <a:p>
            <a:pPr marL="285750" indent="-285750">
              <a:buFontTx/>
              <a:buChar char="-"/>
            </a:pPr>
            <a:r>
              <a:rPr lang="nb-NO" dirty="0"/>
              <a:t>Hva skjer om jeg selger med tap før jeg har kjøpt hele?</a:t>
            </a:r>
          </a:p>
          <a:p>
            <a:pPr marL="285750" indent="-285750">
              <a:buFontTx/>
              <a:buChar char="-"/>
            </a:pPr>
            <a:r>
              <a:rPr lang="nb-NO" dirty="0"/>
              <a:t>Hvor lenge varer </a:t>
            </a:r>
            <a:r>
              <a:rPr lang="nb-NO" dirty="0" err="1"/>
              <a:t>deleie</a:t>
            </a:r>
            <a:r>
              <a:rPr lang="nb-NO" dirty="0"/>
              <a:t>?</a:t>
            </a:r>
          </a:p>
          <a:p>
            <a:pPr marL="285750" indent="-285750">
              <a:buFontTx/>
              <a:buChar char="-"/>
            </a:pPr>
            <a:r>
              <a:rPr lang="nb-NO" dirty="0"/>
              <a:t>Hvem passer </a:t>
            </a:r>
            <a:r>
              <a:rPr lang="nb-NO" dirty="0" err="1"/>
              <a:t>deleie</a:t>
            </a:r>
            <a:r>
              <a:rPr lang="nb-NO" dirty="0"/>
              <a:t> for?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A3265A2-F2DF-AB68-514C-2E5F63B96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078" y="1535837"/>
            <a:ext cx="5979921" cy="29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7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968846EB-A618-AB91-09F7-3AD27EC9D78B}"/>
              </a:ext>
            </a:extLst>
          </p:cNvPr>
          <p:cNvSpPr txBox="1"/>
          <p:nvPr/>
        </p:nvSpPr>
        <p:spPr>
          <a:xfrm>
            <a:off x="0" y="5284518"/>
            <a:ext cx="12192000" cy="1573481"/>
          </a:xfrm>
          <a:prstGeom prst="rect">
            <a:avLst/>
          </a:prstGeom>
          <a:solidFill>
            <a:srgbClr val="103356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55122D4-2E59-90E6-1362-222BAB669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59" y="5058002"/>
            <a:ext cx="2902841" cy="2026511"/>
          </a:xfrm>
          <a:prstGeom prst="rect">
            <a:avLst/>
          </a:prstGeom>
        </p:spPr>
      </p:pic>
      <p:pic>
        <p:nvPicPr>
          <p:cNvPr id="2" name="Bilde 2">
            <a:extLst>
              <a:ext uri="{FF2B5EF4-FFF2-40B4-BE49-F238E27FC236}">
                <a16:creationId xmlns:a16="http://schemas.microsoft.com/office/drawing/2014/main" id="{2FBC5750-588C-922B-AFAA-B7A005767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59"/>
          <a:stretch/>
        </p:blipFill>
        <p:spPr>
          <a:xfrm>
            <a:off x="1844482" y="1432697"/>
            <a:ext cx="8503035" cy="2890926"/>
          </a:xfrm>
          <a:prstGeom prst="rect">
            <a:avLst/>
          </a:prstGeom>
          <a:noFill/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2A95B0B-B3C9-304E-140B-746B95C2D721}"/>
              </a:ext>
            </a:extLst>
          </p:cNvPr>
          <p:cNvSpPr txBox="1"/>
          <p:nvPr/>
        </p:nvSpPr>
        <p:spPr>
          <a:xfrm>
            <a:off x="4135878" y="299054"/>
            <a:ext cx="10043260" cy="11336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320684">
              <a:lnSpc>
                <a:spcPct val="90000"/>
              </a:lnSpc>
              <a:spcAft>
                <a:spcPts val="600"/>
              </a:spcAft>
            </a:pPr>
            <a:r>
              <a:rPr lang="nb-NO" sz="5400" dirty="0">
                <a:solidFill>
                  <a:schemeClr val="dk2"/>
                </a:solidFill>
                <a:latin typeface="+mj-lt"/>
                <a:ea typeface="+mj-ea"/>
                <a:cs typeface="+mj-cs"/>
              </a:rPr>
              <a:t>Våre verdier</a:t>
            </a:r>
          </a:p>
        </p:txBody>
      </p:sp>
    </p:spTree>
    <p:extLst>
      <p:ext uri="{BB962C8B-B14F-4D97-AF65-F5344CB8AC3E}">
        <p14:creationId xmlns:p14="http://schemas.microsoft.com/office/powerpoint/2010/main" val="273128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>
            <a:extLst>
              <a:ext uri="{FF2B5EF4-FFF2-40B4-BE49-F238E27FC236}">
                <a16:creationId xmlns:a16="http://schemas.microsoft.com/office/drawing/2014/main" id="{DD0BC620-E247-48B0-8776-E4D6D6A0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459" y="3892944"/>
            <a:ext cx="961968" cy="84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621E79BF-0928-4BBC-B39C-BF20C355D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339" y="1982662"/>
            <a:ext cx="992341" cy="72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49953AFE-A503-43FA-8DB9-203F81F3F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790" y="2835392"/>
            <a:ext cx="1130996" cy="776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E6309D7E-604A-4A6F-8DAB-40B6C3E82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050" y="1927540"/>
            <a:ext cx="1037583" cy="708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1A856FC-20C9-4854-9B31-2907E3496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2002" y="1940572"/>
            <a:ext cx="1171797" cy="77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49568E3-644A-4735-9E4C-886FBF930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1590" y="1940572"/>
            <a:ext cx="1158742" cy="782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113292C-B19D-465E-A47C-B2B2CECBBC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7548" y="3892945"/>
            <a:ext cx="1066076" cy="72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4C4D4C8-F74D-4C31-A54A-B66A5C3356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7263" y="3881974"/>
            <a:ext cx="1171797" cy="81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2D753778-BBC1-4DFF-8613-BD465B02BA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6595" y="2845909"/>
            <a:ext cx="1141861" cy="785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0E417683-9271-4195-8416-A049DF0CEA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7158" y="2849509"/>
            <a:ext cx="1144494" cy="782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C14541C8-44A4-44C9-A999-350166E0E3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6296" y="1954074"/>
            <a:ext cx="1129277" cy="75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275813BD-5605-4C98-9CE2-0A918C42F4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44925" y="2835392"/>
            <a:ext cx="1009056" cy="76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95DB8B82-C0DE-4B08-A706-3E291C3D72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57421" y="2852944"/>
            <a:ext cx="1051882" cy="77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C0B24A50-3053-4CD7-936E-88DF7CF72A8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58122" y="1954074"/>
            <a:ext cx="1090384" cy="782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514FF78F-5673-4008-BCF4-17BC22A194E3}"/>
              </a:ext>
            </a:extLst>
          </p:cNvPr>
          <p:cNvSpPr txBox="1"/>
          <p:nvPr/>
        </p:nvSpPr>
        <p:spPr>
          <a:xfrm>
            <a:off x="3561747" y="791421"/>
            <a:ext cx="10391347" cy="78483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defTabSz="914310">
              <a:spcAft>
                <a:spcPts val="415"/>
              </a:spcAft>
            </a:pPr>
            <a:r>
              <a:rPr lang="nb-NO" sz="5100" dirty="0">
                <a:solidFill>
                  <a:schemeClr val="dk2"/>
                </a:solidFill>
                <a:latin typeface="+mj-lt"/>
                <a:ea typeface="+mj-ea"/>
                <a:cs typeface="+mj-cs"/>
              </a:rPr>
              <a:t>Vi støtter lokalmiljøet!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31747CE-65B0-4085-A7B6-1E5B2E02D0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122" y="4720419"/>
            <a:ext cx="849558" cy="84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5205677-9682-40B9-A07A-17EF7EFF37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49452" y="3881974"/>
            <a:ext cx="849557" cy="102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92D46C98-38F0-43CB-BFFD-6BE62EFB2F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75" y="4871540"/>
            <a:ext cx="1489904" cy="67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3526F57-3796-4F6B-AA1C-E87A0A4A5C3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19868" y="5672397"/>
            <a:ext cx="1327290" cy="947151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60587C0-7F44-2AB7-2860-C2E121165DD5}"/>
              </a:ext>
            </a:extLst>
          </p:cNvPr>
          <p:cNvSpPr txBox="1"/>
          <p:nvPr/>
        </p:nvSpPr>
        <p:spPr>
          <a:xfrm>
            <a:off x="4474230" y="69912"/>
            <a:ext cx="6821741" cy="78483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defTabSz="914310">
              <a:spcAft>
                <a:spcPts val="415"/>
              </a:spcAft>
            </a:pPr>
            <a:r>
              <a:rPr lang="nb-NO" sz="5100" dirty="0">
                <a:solidFill>
                  <a:schemeClr val="dk2"/>
                </a:solidFill>
                <a:latin typeface="+mj-lt"/>
                <a:ea typeface="+mj-ea"/>
                <a:cs typeface="+mj-cs"/>
              </a:rPr>
              <a:t>Takk for meg </a:t>
            </a:r>
          </a:p>
        </p:txBody>
      </p:sp>
    </p:spTree>
    <p:extLst>
      <p:ext uri="{BB962C8B-B14F-4D97-AF65-F5344CB8AC3E}">
        <p14:creationId xmlns:p14="http://schemas.microsoft.com/office/powerpoint/2010/main" val="341412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21914</TotalTime>
  <Words>400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Daniel Thomassen</dc:creator>
  <cp:lastModifiedBy>Bruker</cp:lastModifiedBy>
  <cp:revision>12</cp:revision>
  <cp:lastPrinted>2023-02-01T14:25:44Z</cp:lastPrinted>
  <dcterms:created xsi:type="dcterms:W3CDTF">2022-11-23T17:13:35Z</dcterms:created>
  <dcterms:modified xsi:type="dcterms:W3CDTF">2023-02-03T13:12:06Z</dcterms:modified>
</cp:coreProperties>
</file>