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7" r:id="rId4"/>
    <p:sldId id="290" r:id="rId5"/>
    <p:sldId id="291" r:id="rId6"/>
    <p:sldId id="288" r:id="rId7"/>
    <p:sldId id="289" r:id="rId8"/>
    <p:sldId id="274" r:id="rId9"/>
    <p:sldId id="275" r:id="rId10"/>
    <p:sldId id="277" r:id="rId11"/>
    <p:sldId id="281" r:id="rId12"/>
    <p:sldId id="284" r:id="rId13"/>
    <p:sldId id="292" r:id="rId14"/>
    <p:sldId id="283" r:id="rId15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043EA8-D8DC-4CB5-A9AA-8FAD60779F92}" v="11" dt="2023-02-01T10:09:02.5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5A48FE-17C1-4A86-24B3-272C52B698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D67118F-F335-B94B-4BB7-800DF1AD0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A3F2FD2-F90D-B0F0-A7A8-78C7B098D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C399-285E-457F-90F1-1EB88E5E9368}" type="datetimeFigureOut">
              <a:rPr lang="nb-NO" smtClean="0"/>
              <a:t>02.02.2023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AE30AE4-8930-38F7-9D02-80C00B5D2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8F57B79-8141-21F8-5AC0-0B39E806F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ECD6-AC3D-40B6-BD5E-C2C1B5127F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871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A75976-BB5E-B712-CA8C-CF15B1CE3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7FA3934-2134-A8A3-1204-D94C42360A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8214B69-F4B2-5902-ABB9-DADF4CEB3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C399-285E-457F-90F1-1EB88E5E9368}" type="datetimeFigureOut">
              <a:rPr lang="nb-NO" smtClean="0"/>
              <a:t>02.02.2023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47C2B8-D0DE-DE48-D046-54E0B9C50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2F118FD-2860-B521-3AB1-856240B91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ECD6-AC3D-40B6-BD5E-C2C1B5127F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600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3C32597-7663-D2E1-2DC0-978C76CCFF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DD72F54-01B0-D4E0-8EE6-6686B5A89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C04E44C-ECDF-88E9-8D6D-002D95F33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C399-285E-457F-90F1-1EB88E5E9368}" type="datetimeFigureOut">
              <a:rPr lang="nb-NO" smtClean="0"/>
              <a:t>02.02.2023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B179348-98A9-C07C-C539-61A5F3969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9BEE7EB-8B02-A464-950D-61823A3B4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ECD6-AC3D-40B6-BD5E-C2C1B5127F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318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2A646E-BE01-1818-FAFC-8A49A58C4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7958EE-B4DF-8035-7AE8-3815D2FF3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0C1DC1A-790C-498D-52B0-F2B867B66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C399-285E-457F-90F1-1EB88E5E9368}" type="datetimeFigureOut">
              <a:rPr lang="nb-NO" smtClean="0"/>
              <a:t>02.02.2023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5D7C44-BFB1-97C7-185E-1F699689E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3ACA008-5B7D-2AD1-7E02-C3F8976EF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ECD6-AC3D-40B6-BD5E-C2C1B5127F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620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DCD8AA-3A96-E52B-6581-628CB173F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FF39282-2592-74BA-D6F2-711067C53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323B835-8F41-29B9-A637-43862F2FF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C399-285E-457F-90F1-1EB88E5E9368}" type="datetimeFigureOut">
              <a:rPr lang="nb-NO" smtClean="0"/>
              <a:t>02.02.2023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FAA4A3A-63C8-8300-3D22-7245BCCE1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CE8AE62-41A0-6AA6-EEA9-6CE6B4B22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ECD6-AC3D-40B6-BD5E-C2C1B5127F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183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C894B53-70B9-18A2-C424-EC142C5BE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D04173-5167-E18A-B296-FB69635D4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B22F489-5B4A-2768-B132-2C6D9E7A7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DD925B6-86FD-DB78-0CDB-A4CD7A439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C399-285E-457F-90F1-1EB88E5E9368}" type="datetimeFigureOut">
              <a:rPr lang="nb-NO" smtClean="0"/>
              <a:t>02.02.2023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6E52F48-38F2-4E82-A6BF-66B7DD5E1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C8A2EED-757F-E81B-0E58-2D336A86F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ECD6-AC3D-40B6-BD5E-C2C1B5127F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052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A4BB21-154E-2BC0-5505-2BA1C18B0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F1BD4EC-7725-46B9-B6B5-C9B1C63A6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C2759F6-B90B-363A-F361-CF496F737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F6CC2BA-0E95-EC25-D6F4-14356242DA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864875E-FBDF-D39A-59A0-23D0C0283C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A342AF5-ED47-B6A3-F566-D2F9F8218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C399-285E-457F-90F1-1EB88E5E9368}" type="datetimeFigureOut">
              <a:rPr lang="nb-NO" smtClean="0"/>
              <a:t>02.02.2023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557593AE-F579-CE81-84A8-388AE9E88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E0F220F-318A-0E1C-3690-3F0CEB1A7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ECD6-AC3D-40B6-BD5E-C2C1B5127F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824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BE98E6-5B7D-553D-D3F2-5FA218221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A1ABC33-6AF3-7609-C4BC-882FB9E6D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C399-285E-457F-90F1-1EB88E5E9368}" type="datetimeFigureOut">
              <a:rPr lang="nb-NO" smtClean="0"/>
              <a:t>02.02.2023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952C3C0-8080-D598-4720-BC6B63173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8242BD8-C7A2-AA2F-1B08-4CA3FC543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ECD6-AC3D-40B6-BD5E-C2C1B5127F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1806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66F24AD-FA8F-EE9B-4807-C240B2CFB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C399-285E-457F-90F1-1EB88E5E9368}" type="datetimeFigureOut">
              <a:rPr lang="nb-NO" smtClean="0"/>
              <a:t>02.02.2023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C88CEC6-1B69-5900-BA7D-51A534C1B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BCE55A8-7EA4-C150-21C5-2DAECDFA8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ECD6-AC3D-40B6-BD5E-C2C1B5127F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3036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9FD980-5C74-F541-BFA5-BA2221117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06C0939-0142-5E88-5923-0400D7282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0991B81-010C-4B59-03B5-654D594B9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58FBF10-B9B1-B231-C4EA-1CEA0287F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C399-285E-457F-90F1-1EB88E5E9368}" type="datetimeFigureOut">
              <a:rPr lang="nb-NO" smtClean="0"/>
              <a:t>02.02.2023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4FD7B53-E910-078B-5A78-0DE4C3D95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1014214-1A70-3FCA-5939-A189A42A2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ECD6-AC3D-40B6-BD5E-C2C1B5127F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9250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4C11D1-C6B3-AA66-CE50-D937B32C9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D9DE1990-9466-C840-07C9-FBA96D1A34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A67860D-C704-AF9A-C3E0-D2D259EC1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BA57CBE-E003-6543-59A6-37E84D3D5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3C399-285E-457F-90F1-1EB88E5E9368}" type="datetimeFigureOut">
              <a:rPr lang="nb-NO" smtClean="0"/>
              <a:t>02.02.2023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DD31C31-E020-ACC7-B7F5-65C066C86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FDA3F2B-EE6D-32D1-25A6-D8B007767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3ECD6-AC3D-40B6-BD5E-C2C1B5127F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658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4A4630CD-8A47-2356-C31F-275F2437E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8816929-437F-8043-5AB0-F0C469B66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48D759E-2623-5C08-F7A2-66393A04FB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3C399-285E-457F-90F1-1EB88E5E9368}" type="datetimeFigureOut">
              <a:rPr lang="nb-NO" smtClean="0"/>
              <a:t>02.02.2023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D5C9892-E81E-4D36-BECF-72D23033B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EA8F0C8-B49C-327C-C530-4D919D54D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3ECD6-AC3D-40B6-BD5E-C2C1B5127F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310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cid:58a72b2c-4967-4cb4-bcaf-e46f99e6aafa@EURP250.PROD.OUTLOOK.CO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cid:de9bf1b2-a608-4d17-ba6e-6cd9e4b3895c@EURP250.PROD.OUTLOOK.COM" TargetMode="Externa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6DE8DC-3751-E464-26E0-3AF34568D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9143" y="700944"/>
            <a:ext cx="8489343" cy="837634"/>
          </a:xfrm>
        </p:spPr>
        <p:txBody>
          <a:bodyPr>
            <a:normAutofit/>
          </a:bodyPr>
          <a:lstStyle/>
          <a:p>
            <a:r>
              <a:rPr lang="nb-NO" sz="3600" dirty="0"/>
              <a:t>Boligkonferanse Bodø 1. februar 23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3CA5344-32F1-E55A-5341-C197D44C8C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8A79A6B-D68C-1D59-71A0-64443406D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560" y="1824825"/>
            <a:ext cx="6069590" cy="300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71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B5C575-7988-D640-8362-9499D7989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739"/>
          </a:xfrm>
        </p:spPr>
        <p:txBody>
          <a:bodyPr/>
          <a:lstStyle/>
          <a:p>
            <a:r>
              <a:rPr lang="nb-NO" dirty="0"/>
              <a:t>Noen få eksempler fra KPA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FF9D86-FB62-8E3A-9FC7-89A8D6534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791008"/>
          </a:xfrm>
        </p:spPr>
        <p:txBody>
          <a:bodyPr>
            <a:normAutofit/>
          </a:bodyPr>
          <a:lstStyle/>
          <a:p>
            <a:r>
              <a:rPr lang="nb-NO" dirty="0"/>
              <a:t>Krav om direkte sollys på felles uteoppholdsareal kl. 15, vårjevndøgn</a:t>
            </a:r>
          </a:p>
          <a:p>
            <a:r>
              <a:rPr lang="nb-NO" dirty="0"/>
              <a:t>Lav solvinkel gir utfordringer i flatt, øst- og nord-vent terreng</a:t>
            </a:r>
          </a:p>
          <a:p>
            <a:r>
              <a:rPr lang="nb-NO" dirty="0"/>
              <a:t>Er dette hensiktsmessig og gjennomtenkt?</a:t>
            </a:r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lvl="1"/>
            <a:r>
              <a:rPr lang="nb-NO" dirty="0"/>
              <a:t>Garanti for gode solforhold? </a:t>
            </a:r>
          </a:p>
          <a:p>
            <a:pPr lvl="1"/>
            <a:r>
              <a:rPr lang="nb-NO" dirty="0"/>
              <a:t>Tilfeldig eksempel fra vestbyen</a:t>
            </a:r>
          </a:p>
          <a:p>
            <a:pPr marL="457200" lvl="1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8F5EC3F-359A-4CB8-4E3E-B92245760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658" y="2765835"/>
            <a:ext cx="4678338" cy="334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10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05A65F-474A-D5D4-508B-38DE74E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9790"/>
          </a:xfrm>
        </p:spPr>
        <p:txBody>
          <a:bodyPr>
            <a:noAutofit/>
          </a:bodyPr>
          <a:lstStyle/>
          <a:p>
            <a:r>
              <a:rPr lang="nb-NO" sz="3200" b="1" dirty="0"/>
              <a:t>Generelt forbud mot støttemur og skjæringer over 2,5 meter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0D51619-7D5A-4CB6-21B1-1113FEEA8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801" y="961362"/>
            <a:ext cx="8332799" cy="2175592"/>
          </a:xfrm>
        </p:spPr>
        <p:txBody>
          <a:bodyPr>
            <a:normAutofit/>
          </a:bodyPr>
          <a:lstStyle/>
          <a:p>
            <a:r>
              <a:rPr lang="nb-NO" sz="2400" dirty="0"/>
              <a:t>Svært krevende ved tett bebyggelse og anlegg i skrått terreng (som vi har mye av)</a:t>
            </a:r>
          </a:p>
          <a:p>
            <a:r>
              <a:rPr lang="nb-NO" sz="2400" dirty="0"/>
              <a:t>Vil medføre et stort behov for dispensasjoner</a:t>
            </a:r>
          </a:p>
          <a:p>
            <a:r>
              <a:rPr lang="nb-NO" sz="2400" dirty="0"/>
              <a:t>Et par eksempler fra nye offentlige prosjekter hvor dispensasjon ville vært påkrevd:</a:t>
            </a:r>
          </a:p>
        </p:txBody>
      </p:sp>
      <p:pic>
        <p:nvPicPr>
          <p:cNvPr id="1026" name="972ECA4A-5DDA-4524-B59A-E0A942DA8126" descr="IMG_8865.jpg">
            <a:extLst>
              <a:ext uri="{FF2B5EF4-FFF2-40B4-BE49-F238E27FC236}">
                <a16:creationId xmlns:a16="http://schemas.microsoft.com/office/drawing/2014/main" id="{E7126422-A7B9-50FD-8DBF-2F06AA2CA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09" y="3342266"/>
            <a:ext cx="3612649" cy="258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A06B5880-F7C0-4CDA-9819-BF22E7C8ED10" descr="IMG_8864.jpg">
            <a:extLst>
              <a:ext uri="{FF2B5EF4-FFF2-40B4-BE49-F238E27FC236}">
                <a16:creationId xmlns:a16="http://schemas.microsoft.com/office/drawing/2014/main" id="{F3A3DCE1-6BC7-0D2D-4BAC-765AB9560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629" y="3354993"/>
            <a:ext cx="3440858" cy="258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F313F13-6011-4911-8ADB-42617821C1E6" descr="IMG_8863.jpg">
            <a:extLst>
              <a:ext uri="{FF2B5EF4-FFF2-40B4-BE49-F238E27FC236}">
                <a16:creationId xmlns:a16="http://schemas.microsoft.com/office/drawing/2014/main" id="{BD60F2ED-4338-D0A2-F9B2-D8D95697B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577" y="3337055"/>
            <a:ext cx="3571224" cy="259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794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05A65F-474A-D5D4-508B-38DE74E51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09790"/>
          </a:xfrm>
        </p:spPr>
        <p:txBody>
          <a:bodyPr>
            <a:noAutofit/>
          </a:bodyPr>
          <a:lstStyle/>
          <a:p>
            <a:r>
              <a:rPr lang="nb-NO" sz="3200" dirty="0"/>
              <a:t>Endring av måleplan fra gjennomsnittlig skrått terreng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0D51619-7D5A-4CB6-21B1-1113FEEA8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801" y="961362"/>
            <a:ext cx="8332799" cy="2175592"/>
          </a:xfrm>
        </p:spPr>
        <p:txBody>
          <a:bodyPr>
            <a:normAutofit/>
          </a:bodyPr>
          <a:lstStyle/>
          <a:p>
            <a:r>
              <a:rPr lang="nb-NO" sz="2400" dirty="0"/>
              <a:t>Byggehøyder i vedtatte detaljreguleringsplaner reduseres over natta med 1,0-1,5. Medfører i praksis tap av 1 hel etasje! </a:t>
            </a:r>
          </a:p>
          <a:p>
            <a:r>
              <a:rPr lang="nb-NO" sz="2400" dirty="0"/>
              <a:t>Svært lite av det som er bygget av småhus/tett-lav bebyggelse i utbyggingsområder de siste 5-10 år ville blitt godkjent uten dispensasjon fra denne bestemmelsen. </a:t>
            </a:r>
          </a:p>
          <a:p>
            <a:pPr marL="0" indent="0">
              <a:buNone/>
            </a:pPr>
            <a:endParaRPr lang="nb-NO" sz="24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C94E2F6-3CF0-E459-C860-5140E47C1139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46" y="3263765"/>
            <a:ext cx="3456071" cy="2591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B5AC5FD8-B222-9FCA-FDC6-E6476D86A7FB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58" y="3304116"/>
            <a:ext cx="3481382" cy="2610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0708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6DE8DC-3751-E464-26E0-3AF34568D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9143" y="700944"/>
            <a:ext cx="8489343" cy="837634"/>
          </a:xfrm>
        </p:spPr>
        <p:txBody>
          <a:bodyPr>
            <a:normAutofit/>
          </a:bodyPr>
          <a:lstStyle/>
          <a:p>
            <a:r>
              <a:rPr lang="nb-NO" sz="3600" dirty="0"/>
              <a:t>Boligkonferanse Bodø 1. februar 23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3CA5344-32F1-E55A-5341-C197D44C8C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8A79A6B-D68C-1D59-71A0-64443406D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560" y="1824825"/>
            <a:ext cx="6069590" cy="300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52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B5C575-7988-D640-8362-9499D7989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739"/>
          </a:xfrm>
        </p:spPr>
        <p:txBody>
          <a:bodyPr/>
          <a:lstStyle/>
          <a:p>
            <a:r>
              <a:rPr lang="nb-NO" dirty="0"/>
              <a:t>Noen få eksempler fra KPA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FF9D86-FB62-8E3A-9FC7-89A8D6534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791008"/>
          </a:xfrm>
        </p:spPr>
        <p:txBody>
          <a:bodyPr>
            <a:normAutofit lnSpcReduction="10000"/>
          </a:bodyPr>
          <a:lstStyle/>
          <a:p>
            <a:r>
              <a:rPr lang="nb-NO" dirty="0"/>
              <a:t>Krav om direkte sollys på felles uteoppholdsareal kl. 15 ved vårjevndøgn</a:t>
            </a:r>
          </a:p>
          <a:p>
            <a:r>
              <a:rPr lang="nb-NO" dirty="0"/>
              <a:t>«Generelt forbud» mot støttemurer eller skjæringer over 2,5m høyde</a:t>
            </a:r>
          </a:p>
          <a:p>
            <a:r>
              <a:rPr lang="nb-NO" dirty="0"/>
              <a:t>Krav om full reguleringsplanprosess ved tiltak som omfatter mer enn 3 boenheter, og for næringsareal over 200kvm.</a:t>
            </a:r>
          </a:p>
          <a:p>
            <a:r>
              <a:rPr lang="nb-NO" dirty="0"/>
              <a:t>Nye definisjoner som i praksis tar bort mulighet til å bygge hybel/hybelleilighet i nye boliger. </a:t>
            </a:r>
          </a:p>
          <a:p>
            <a:r>
              <a:rPr lang="nb-NO" dirty="0"/>
              <a:t>Konkrete krav til blå-grønn faktor innføres uten at en har vurdert om dette er mulig å tilfredsstille i praksis i plan- og byggesaker. Helt nytt og uprøvd område i Bodø. «Her skal en prøve seg frem»</a:t>
            </a:r>
          </a:p>
          <a:p>
            <a:r>
              <a:rPr lang="nb-NO" dirty="0"/>
              <a:t>Krav om nedgravde avfallsanlegg ved bygging av mer enn 3 boliger</a:t>
            </a:r>
          </a:p>
        </p:txBody>
      </p:sp>
    </p:spTree>
    <p:extLst>
      <p:ext uri="{BB962C8B-B14F-4D97-AF65-F5344CB8AC3E}">
        <p14:creationId xmlns:p14="http://schemas.microsoft.com/office/powerpoint/2010/main" val="2368415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B5C575-7988-D640-8362-9499D7989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Behov for økt boligbygging 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FF9D86-FB62-8E3A-9FC7-89A8D6534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8280"/>
            <a:ext cx="10515600" cy="4192265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Rasjonale for boligbyggingen er egentlig ganske enkelt: </a:t>
            </a:r>
          </a:p>
          <a:p>
            <a:pPr lvl="1"/>
            <a:r>
              <a:rPr lang="nb-NO" dirty="0"/>
              <a:t>Befolkningsvekst </a:t>
            </a:r>
          </a:p>
          <a:p>
            <a:pPr lvl="1"/>
            <a:r>
              <a:rPr lang="nb-NO" dirty="0"/>
              <a:t>Endrede behov og preferanser</a:t>
            </a:r>
          </a:p>
          <a:p>
            <a:pPr lvl="1"/>
            <a:r>
              <a:rPr lang="nb-NO" dirty="0"/>
              <a:t>Sanering</a:t>
            </a:r>
          </a:p>
          <a:p>
            <a:r>
              <a:rPr lang="nb-NO" dirty="0"/>
              <a:t>Befolkningsveksten skapes av: </a:t>
            </a:r>
          </a:p>
          <a:p>
            <a:pPr lvl="1"/>
            <a:r>
              <a:rPr lang="nb-NO" dirty="0"/>
              <a:t>Fødselsoverskudd</a:t>
            </a:r>
          </a:p>
          <a:p>
            <a:pPr lvl="1"/>
            <a:r>
              <a:rPr lang="nb-NO" b="1" dirty="0"/>
              <a:t>Nettotilflytting</a:t>
            </a:r>
          </a:p>
          <a:p>
            <a:r>
              <a:rPr lang="nb-NO" dirty="0"/>
              <a:t>Endrede behov er i hovedsak knyttet til:</a:t>
            </a:r>
          </a:p>
          <a:p>
            <a:pPr lvl="1"/>
            <a:r>
              <a:rPr lang="nb-NO" dirty="0"/>
              <a:t>Demografi</a:t>
            </a:r>
          </a:p>
          <a:p>
            <a:pPr lvl="1"/>
            <a:r>
              <a:rPr lang="nb-NO" dirty="0"/>
              <a:t>Økt kjøpekraft/betalingsevne</a:t>
            </a:r>
          </a:p>
          <a:p>
            <a:pPr lvl="1"/>
            <a:r>
              <a:rPr lang="nb-NO" dirty="0"/>
              <a:t>Endringer i husholdningene, familie-/samboerstruktur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5D7211A-4F54-F5C1-4A11-6C79494D7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3920" y="365125"/>
            <a:ext cx="2997112" cy="148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25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B5C575-7988-D640-8362-9499D7989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Økt boligbygging i Bodø, hvorfor?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FF9D86-FB62-8E3A-9FC7-89A8D6534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8280"/>
            <a:ext cx="10515600" cy="4192265"/>
          </a:xfrm>
        </p:spPr>
        <p:txBody>
          <a:bodyPr>
            <a:normAutofit lnSpcReduction="10000"/>
          </a:bodyPr>
          <a:lstStyle/>
          <a:p>
            <a:r>
              <a:rPr lang="nb-NO" dirty="0"/>
              <a:t>Boligbyggingen følger i stor grad markedsbehov og befolkningsvekst.</a:t>
            </a:r>
          </a:p>
          <a:p>
            <a:pPr lvl="1"/>
            <a:r>
              <a:rPr lang="nb-NO" dirty="0"/>
              <a:t>I hovedsak markedsorientert og etterspørselsstyrt</a:t>
            </a:r>
          </a:p>
          <a:p>
            <a:r>
              <a:rPr lang="nb-NO" dirty="0"/>
              <a:t>Økt befolkningsvekst gir økt boligbygging over tid</a:t>
            </a:r>
          </a:p>
          <a:p>
            <a:r>
              <a:rPr lang="nb-NO" dirty="0"/>
              <a:t>Bodø har inntil nylig hatt relativ stabil utvikling, med befolkningsvekst, nybygging og et boligtilbud noenlunde tilpasset etterspørsel</a:t>
            </a:r>
          </a:p>
          <a:p>
            <a:r>
              <a:rPr lang="nb-NO" dirty="0"/>
              <a:t>Nå er det tegn på at vi kanskje er kommet i utakt av ulike grunner?</a:t>
            </a:r>
          </a:p>
          <a:p>
            <a:pPr lvl="1"/>
            <a:r>
              <a:rPr lang="nb-NO" dirty="0"/>
              <a:t>Demografi</a:t>
            </a:r>
          </a:p>
          <a:p>
            <a:pPr lvl="1"/>
            <a:r>
              <a:rPr lang="nb-NO" dirty="0"/>
              <a:t>Mindre tilflytting</a:t>
            </a:r>
          </a:p>
          <a:p>
            <a:pPr lvl="1"/>
            <a:r>
              <a:rPr lang="nb-NO" dirty="0"/>
              <a:t>Regulering, byggemodning, byggesaksbehandling</a:t>
            </a:r>
          </a:p>
          <a:p>
            <a:pPr lvl="1"/>
            <a:r>
              <a:rPr lang="nb-NO" dirty="0"/>
              <a:t>Politiske føringer og preferanser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5D7211A-4F54-F5C1-4A11-6C79494D7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4706" y="365126"/>
            <a:ext cx="2146326" cy="106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55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B5C575-7988-D640-8362-9499D7989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Bodø motor i nord?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FF9D86-FB62-8E3A-9FC7-89A8D6534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8280"/>
            <a:ext cx="10515600" cy="4192265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De fleste er enige om at vekst i byene  i nord er viktig for opprettholdelse av befolkning og servicetilbud i landsdelen. </a:t>
            </a:r>
          </a:p>
          <a:p>
            <a:r>
              <a:rPr lang="nb-NO" dirty="0"/>
              <a:t>I Bodø er det et både ønsker og forventninger om fortsatt vekst, og at Bodø skal være en brems på en negativ trend i Nord</a:t>
            </a:r>
          </a:p>
          <a:p>
            <a:r>
              <a:rPr lang="nb-NO" dirty="0"/>
              <a:t>Dersom Bodø skal fortsette å vokse må det være attraktivt å etablere seg her, bl.a. for familier i etableringsfase, typisk 30-40 år.</a:t>
            </a:r>
          </a:p>
          <a:p>
            <a:r>
              <a:rPr lang="nb-NO" dirty="0"/>
              <a:t>Det er disse som er i reproduksjonsfasen, selv om lyst/evne kanskje ikke er helt som den burde være?</a:t>
            </a:r>
          </a:p>
          <a:p>
            <a:r>
              <a:rPr lang="nb-NO" dirty="0"/>
              <a:t>Makrobildet med lavere befolkningsvekst er uansett bakteppet. I Nord-Norge er dette en langvarig trend som vil fortsette og antagelig også forsterkes.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5D7211A-4F54-F5C1-4A11-6C79494D7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4486" y="365126"/>
            <a:ext cx="2436545" cy="120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90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B5C575-7988-D640-8362-9499D7989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Bodø motor i nord?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FF9D86-FB62-8E3A-9FC7-89A8D6534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8280"/>
            <a:ext cx="10515600" cy="4192265"/>
          </a:xfrm>
        </p:spPr>
        <p:txBody>
          <a:bodyPr>
            <a:normAutofit fontScale="85000" lnSpcReduction="20000"/>
          </a:bodyPr>
          <a:lstStyle/>
          <a:p>
            <a:r>
              <a:rPr lang="nb-NO" dirty="0"/>
              <a:t>De stedene utenfor Oslo-regionen/østlandsområdet som ønsker bedre utvikling enn gjennomsnittet må satse bevisst over tid.</a:t>
            </a:r>
          </a:p>
          <a:p>
            <a:pPr lvl="1"/>
            <a:r>
              <a:rPr lang="nb-NO" dirty="0"/>
              <a:t>Næringsutvikling, stimulere til etableringer og investeringer</a:t>
            </a:r>
          </a:p>
          <a:p>
            <a:pPr lvl="1"/>
            <a:r>
              <a:rPr lang="nb-NO" dirty="0"/>
              <a:t>God offentlig infrastruktur og tjenesteyting, barnehage, skole og </a:t>
            </a:r>
            <a:r>
              <a:rPr lang="nb-NO" u="sng" dirty="0"/>
              <a:t>utdanning</a:t>
            </a:r>
          </a:p>
          <a:p>
            <a:pPr lvl="1"/>
            <a:r>
              <a:rPr lang="nb-NO" dirty="0"/>
              <a:t>Kulturtilbud og gode muligheter for fritidsaktiviteter, friluftsliv og rekreasjon både i by og i nære omgivelser</a:t>
            </a:r>
          </a:p>
          <a:p>
            <a:pPr lvl="1"/>
            <a:r>
              <a:rPr lang="nb-NO" dirty="0"/>
              <a:t>Boligbygging og et lokalt boligmarked som svarer på målgruppenes ønsker</a:t>
            </a:r>
          </a:p>
          <a:p>
            <a:r>
              <a:rPr lang="nb-NO" dirty="0"/>
              <a:t>Bodø har forutsetninger for å lykkes bedre enn mange andre, men lite kommer av seg selv og målsetningene må være realistiske.</a:t>
            </a:r>
          </a:p>
          <a:p>
            <a:r>
              <a:rPr lang="nb-NO" dirty="0"/>
              <a:t>Byens ledelse må ta inn over seg konkurransen om folks gunst, hvor ikke alle trender og naturgitte forhold går i vår favør. </a:t>
            </a:r>
          </a:p>
          <a:p>
            <a:r>
              <a:rPr lang="nb-NO" dirty="0"/>
              <a:t>Konkurransen er først og fremst fra de større byene i sør, og særskilt Oslofjordsregionen, av mange grunner.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5D7211A-4F54-F5C1-4A11-6C79494D7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4486" y="365126"/>
            <a:ext cx="2436545" cy="120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13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B5C575-7988-D640-8362-9499D7989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Økt boligbygging i Bodø, hvorfor?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FF9D86-FB62-8E3A-9FC7-89A8D6534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419" y="1554082"/>
            <a:ext cx="10515600" cy="4401445"/>
          </a:xfrm>
        </p:spPr>
        <p:txBody>
          <a:bodyPr>
            <a:normAutofit fontScale="85000" lnSpcReduction="20000"/>
          </a:bodyPr>
          <a:lstStyle/>
          <a:p>
            <a:r>
              <a:rPr lang="nb-NO" dirty="0"/>
              <a:t>Det har skjedd mye i Bodø og mye er blitt veldig bra. </a:t>
            </a:r>
          </a:p>
          <a:p>
            <a:r>
              <a:rPr lang="nb-NO" dirty="0"/>
              <a:t>Sentrumsutbygging, Stormen, hotelletableringer mv.</a:t>
            </a:r>
          </a:p>
          <a:p>
            <a:r>
              <a:rPr lang="nb-NO" dirty="0"/>
              <a:t>Boligmarkedet har det imidlertid ikke vært veldig mye fokus på.</a:t>
            </a:r>
          </a:p>
          <a:p>
            <a:r>
              <a:rPr lang="nb-NO" dirty="0"/>
              <a:t>Et balansert og attraktivt boligmarked er en konkurransefaktor Bodø bør kunne utnytte når det etter hvert blir vanskeligere å opprettholde vekst fremover</a:t>
            </a:r>
          </a:p>
          <a:p>
            <a:r>
              <a:rPr lang="nb-NO" dirty="0"/>
              <a:t>Ta utgangspunkt i målgruppers ønsker og preferanser</a:t>
            </a:r>
          </a:p>
          <a:p>
            <a:r>
              <a:rPr lang="nb-NO" dirty="0"/>
              <a:t>Tilby varierte og attraktive boligområder til de som av ulike grunner vurderer Bodø som alternativ sted å etablere seg</a:t>
            </a:r>
          </a:p>
          <a:p>
            <a:pPr lvl="1"/>
            <a:r>
              <a:rPr lang="nb-NO" dirty="0"/>
              <a:t>Markedsorientering, kartlegge ønsker og behov</a:t>
            </a:r>
          </a:p>
          <a:p>
            <a:pPr lvl="1"/>
            <a:r>
              <a:rPr lang="nb-NO" dirty="0"/>
              <a:t>Hvorfor vurderer unge familier å flytte på seg, og hva ønsker de seg?</a:t>
            </a:r>
          </a:p>
          <a:p>
            <a:pPr lvl="1"/>
            <a:r>
              <a:rPr lang="nb-NO" dirty="0"/>
              <a:t>Hva kan gjøre Bodø mer attraktiv enn andre alternativer lenger sør?</a:t>
            </a:r>
          </a:p>
          <a:p>
            <a:pPr lvl="1"/>
            <a:r>
              <a:rPr lang="nb-NO" dirty="0"/>
              <a:t>Legg til rette og jobb målrettet med å fjerne unødvendige hindringer og begrensinger for å nå målene</a:t>
            </a:r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5D7211A-4F54-F5C1-4A11-6C79494D7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4706" y="365126"/>
            <a:ext cx="2146326" cy="106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425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B5C575-7988-D640-8362-9499D7989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Noen forhold som opptar meg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FF9D86-FB62-8E3A-9FC7-89A8D6534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697"/>
            <a:ext cx="10515600" cy="4192265"/>
          </a:xfrm>
        </p:spPr>
        <p:txBody>
          <a:bodyPr>
            <a:normAutofit/>
          </a:bodyPr>
          <a:lstStyle/>
          <a:p>
            <a:r>
              <a:rPr lang="nb-NO" dirty="0"/>
              <a:t>Byggekostnader og boligprisvekst</a:t>
            </a:r>
          </a:p>
          <a:p>
            <a:pPr lvl="1"/>
            <a:r>
              <a:rPr lang="nb-NO" dirty="0"/>
              <a:t>Økte generelle krav til «kvalitet og standard» krydret med lokale tilleggskrav</a:t>
            </a:r>
          </a:p>
          <a:p>
            <a:pPr lvl="1"/>
            <a:r>
              <a:rPr lang="nb-NO" dirty="0"/>
              <a:t>Lange og dyre prosesser knyttet til regulering og byggemodning</a:t>
            </a:r>
          </a:p>
          <a:p>
            <a:pPr lvl="1"/>
            <a:r>
              <a:rPr lang="nb-NO" dirty="0"/>
              <a:t>Lang og uforutsigbar saksbehandlingstid i byggesaker</a:t>
            </a:r>
          </a:p>
          <a:p>
            <a:pPr lvl="1"/>
            <a:r>
              <a:rPr lang="nb-NO" dirty="0"/>
              <a:t>Risiko for utbyggere og entreprenører har økt betydelig, mens «eiendomsspekulasjon» har blitt mer lønnsomt.</a:t>
            </a:r>
          </a:p>
          <a:p>
            <a:pPr lvl="1"/>
            <a:r>
              <a:rPr lang="nb-NO" dirty="0"/>
              <a:t>Økte kapitalkrav</a:t>
            </a:r>
          </a:p>
          <a:p>
            <a:pPr lvl="1"/>
            <a:r>
              <a:rPr lang="nb-NO" dirty="0"/>
              <a:t>Terskel for å kjøpe for unge og familier i etableringsfasen har blitt høyere</a:t>
            </a:r>
          </a:p>
          <a:p>
            <a:r>
              <a:rPr lang="nb-NO" dirty="0"/>
              <a:t>Færre boliger på markedet - og høyere prisnivå enn nødvendig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5D7211A-4F54-F5C1-4A11-6C79494D7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250" y="365125"/>
            <a:ext cx="3272782" cy="16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9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B5C575-7988-D640-8362-9499D7989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Saksbehandlingstider i Bodø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FF9D86-FB62-8E3A-9FC7-89A8D6534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8275"/>
            <a:ext cx="10515600" cy="4528687"/>
          </a:xfrm>
        </p:spPr>
        <p:txBody>
          <a:bodyPr>
            <a:normAutofit/>
          </a:bodyPr>
          <a:lstStyle/>
          <a:p>
            <a:r>
              <a:rPr lang="nb-NO" dirty="0"/>
              <a:t>Bodø kommune mener og rapporter at de er i «grønn sone» når det gjelder saksbehandlingstid i plan og byggesaker. </a:t>
            </a:r>
          </a:p>
          <a:p>
            <a:r>
              <a:rPr lang="nb-NO" dirty="0"/>
              <a:t>Aktørene i Bodø deler ikke helt dette synet, statistikken er nok mer et resultat av målemetode og teknisk tilpasning til regelverket.</a:t>
            </a:r>
          </a:p>
          <a:p>
            <a:pPr lvl="1"/>
            <a:r>
              <a:rPr lang="nb-NO" dirty="0"/>
              <a:t>BK måler f. eks. saksbehandlingstid fra søknad anses komplett fra deres side, ikke fra den sendes inn.</a:t>
            </a:r>
          </a:p>
          <a:p>
            <a:pPr lvl="1"/>
            <a:r>
              <a:rPr lang="nb-NO" dirty="0"/>
              <a:t>Dispensasjonssaker som er vanlig i mange saker opphever frister</a:t>
            </a:r>
          </a:p>
          <a:p>
            <a:pPr lvl="1"/>
            <a:r>
              <a:rPr lang="nb-NO" dirty="0"/>
              <a:t>Det hjelper ikke med 4-12 ukers «registrert saksbehandlingstid» når tiltakshaver opplever at byggesaksbehandlingen i praksis tar 3-6 måneder på kurante saker</a:t>
            </a:r>
          </a:p>
          <a:p>
            <a:pPr lvl="1"/>
            <a:r>
              <a:rPr lang="nb-NO" dirty="0"/>
              <a:t>Forhåndsavklaringer er dessuten blitt vesentlig vanskeligere å få til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5D7211A-4F54-F5C1-4A11-6C79494D7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010" y="365126"/>
            <a:ext cx="1890021" cy="93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99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B5C575-7988-D640-8362-9499D7989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KPA-Bodø – gir nye utfordringer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FF9D86-FB62-8E3A-9FC7-89A8D6534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8275"/>
            <a:ext cx="10515600" cy="4528687"/>
          </a:xfrm>
        </p:spPr>
        <p:txBody>
          <a:bodyPr>
            <a:normAutofit/>
          </a:bodyPr>
          <a:lstStyle/>
          <a:p>
            <a:r>
              <a:rPr lang="nb-NO" dirty="0"/>
              <a:t>Kommuneplanens arealdel «har tatt helt av» og er nå blitt en effektiv brems i regulerings- og utbyggingssaker. Stikk i strid med intensjonen.</a:t>
            </a:r>
          </a:p>
          <a:p>
            <a:pPr lvl="1"/>
            <a:r>
              <a:rPr lang="nb-NO" sz="2000" dirty="0"/>
              <a:t>KPA -fra overordnet plan for arealdisponering til en detaljert plan med urealistiske ambisjoner om detaljstyring av hele byutviklingsområdet</a:t>
            </a:r>
          </a:p>
          <a:p>
            <a:pPr lvl="1"/>
            <a:r>
              <a:rPr lang="nb-NO" sz="2000" dirty="0"/>
              <a:t>Høyt detaljeringsnivå med bestemmelser som overstyrer etablerte reguleringsplaner</a:t>
            </a:r>
          </a:p>
          <a:p>
            <a:pPr lvl="1"/>
            <a:r>
              <a:rPr lang="nb-NO" sz="2000" dirty="0"/>
              <a:t>Forrykker planhierarkiet og fjerner rettigheter i relativt nye detaljplaner</a:t>
            </a:r>
          </a:p>
          <a:p>
            <a:pPr lvl="1"/>
            <a:r>
              <a:rPr lang="nb-NO" sz="2000" dirty="0"/>
              <a:t>Skaper dårlig forutsigbarhet både for tiltakshavere og nabolag bl.a. pga. dispensasjonsbehov og forventninger som vanskelig kan innfris.</a:t>
            </a:r>
          </a:p>
          <a:p>
            <a:r>
              <a:rPr lang="nb-NO" sz="2600" dirty="0"/>
              <a:t>Lokale krav skal kompensere forenklinger i TEK?</a:t>
            </a:r>
          </a:p>
          <a:p>
            <a:r>
              <a:rPr lang="nb-NO" sz="2600" dirty="0"/>
              <a:t>En del av kravene virker i tillegg overraskende dårlig kvalitetssikret og lite konsekvensutredet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5D7211A-4F54-F5C1-4A11-6C79494D7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1010" y="365126"/>
            <a:ext cx="1890021" cy="93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54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7785</TotalTime>
  <Words>1086</Words>
  <Application>Microsoft Office PowerPoint</Application>
  <PresentationFormat>Widescreen</PresentationFormat>
  <Paragraphs>96</Paragraphs>
  <Slides>14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Office-tema</vt:lpstr>
      <vt:lpstr>Boligkonferanse Bodø 1. februar 23</vt:lpstr>
      <vt:lpstr>Behov for økt boligbygging ?</vt:lpstr>
      <vt:lpstr>Økt boligbygging i Bodø, hvorfor?</vt:lpstr>
      <vt:lpstr>Bodø motor i nord?</vt:lpstr>
      <vt:lpstr>Bodø motor i nord?</vt:lpstr>
      <vt:lpstr>Økt boligbygging i Bodø, hvorfor?</vt:lpstr>
      <vt:lpstr>Noen forhold som opptar meg</vt:lpstr>
      <vt:lpstr>Saksbehandlingstider i Bodø</vt:lpstr>
      <vt:lpstr>KPA-Bodø – gir nye utfordringer</vt:lpstr>
      <vt:lpstr>Noen få eksempler fra KPA</vt:lpstr>
      <vt:lpstr>Generelt forbud mot støttemur og skjæringer over 2,5 meter</vt:lpstr>
      <vt:lpstr>Endring av måleplan fra gjennomsnittlig skrått terreng </vt:lpstr>
      <vt:lpstr>Boligkonferanse Bodø 1. februar 23</vt:lpstr>
      <vt:lpstr>Noen få eksempler fra KPA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Thor S. Ekhorn</dc:creator>
  <cp:lastModifiedBy>Bruker</cp:lastModifiedBy>
  <cp:revision>1</cp:revision>
  <cp:lastPrinted>2023-02-01T10:09:04Z</cp:lastPrinted>
  <dcterms:created xsi:type="dcterms:W3CDTF">2023-01-27T08:45:18Z</dcterms:created>
  <dcterms:modified xsi:type="dcterms:W3CDTF">2023-02-02T07:00:27Z</dcterms:modified>
</cp:coreProperties>
</file>