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7"/>
  </p:notesMasterIdLst>
  <p:sldIdLst>
    <p:sldId id="258" r:id="rId5"/>
    <p:sldId id="346" r:id="rId6"/>
    <p:sldId id="264" r:id="rId7"/>
    <p:sldId id="310" r:id="rId8"/>
    <p:sldId id="267" r:id="rId9"/>
    <p:sldId id="370" r:id="rId10"/>
    <p:sldId id="265" r:id="rId11"/>
    <p:sldId id="371" r:id="rId12"/>
    <p:sldId id="374" r:id="rId13"/>
    <p:sldId id="364" r:id="rId14"/>
    <p:sldId id="367" r:id="rId15"/>
    <p:sldId id="365" r:id="rId16"/>
    <p:sldId id="366" r:id="rId17"/>
    <p:sldId id="372" r:id="rId18"/>
    <p:sldId id="369" r:id="rId19"/>
    <p:sldId id="361" r:id="rId20"/>
    <p:sldId id="368" r:id="rId21"/>
    <p:sldId id="362" r:id="rId22"/>
    <p:sldId id="363" r:id="rId23"/>
    <p:sldId id="375" r:id="rId24"/>
    <p:sldId id="376" r:id="rId25"/>
    <p:sldId id="377" r:id="rId26"/>
  </p:sldIdLst>
  <p:sldSz cx="6858000" cy="9906000" type="A4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 inndeling" id="{F65DBF7B-E0D0-4EFA-B2DA-946E9154A634}">
          <p14:sldIdLst>
            <p14:sldId id="258"/>
            <p14:sldId id="346"/>
            <p14:sldId id="264"/>
            <p14:sldId id="310"/>
            <p14:sldId id="267"/>
            <p14:sldId id="370"/>
            <p14:sldId id="265"/>
            <p14:sldId id="371"/>
            <p14:sldId id="374"/>
            <p14:sldId id="364"/>
            <p14:sldId id="367"/>
            <p14:sldId id="365"/>
            <p14:sldId id="366"/>
            <p14:sldId id="372"/>
            <p14:sldId id="369"/>
            <p14:sldId id="361"/>
            <p14:sldId id="368"/>
            <p14:sldId id="362"/>
            <p14:sldId id="363"/>
            <p14:sldId id="375"/>
            <p14:sldId id="376"/>
            <p14:sldId id="37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631CBB1-05CA-46BC-A7C0-30FF059345B1}" v="1" dt="2026-03-10T07:57:46.37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Ingen stil, tabellrutenett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iddels stil 2 – uthevin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9" d="100"/>
          <a:sy n="39" d="100"/>
        </p:scale>
        <p:origin x="2268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8056"/>
          </a:xfrm>
          <a:prstGeom prst="rect">
            <a:avLst/>
          </a:prstGeom>
        </p:spPr>
        <p:txBody>
          <a:bodyPr vert="horz" lIns="95539" tIns="47769" rIns="95539" bIns="47769" rtlCol="0"/>
          <a:lstStyle>
            <a:lvl1pPr algn="l">
              <a:defRPr sz="13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8056"/>
          </a:xfrm>
          <a:prstGeom prst="rect">
            <a:avLst/>
          </a:prstGeom>
        </p:spPr>
        <p:txBody>
          <a:bodyPr vert="horz" lIns="95539" tIns="47769" rIns="95539" bIns="47769" rtlCol="0"/>
          <a:lstStyle>
            <a:lvl1pPr algn="r">
              <a:defRPr sz="1300"/>
            </a:lvl1pPr>
          </a:lstStyle>
          <a:p>
            <a:fld id="{0CAC67EE-8202-47C1-B9B1-1DE89837A139}" type="datetimeFigureOut">
              <a:rPr lang="nb-NO" smtClean="0"/>
              <a:t>10.03.2026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2239963" y="1241425"/>
            <a:ext cx="23177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39" tIns="47769" rIns="95539" bIns="47769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5539" tIns="47769" rIns="95539" bIns="47769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2" y="9428587"/>
            <a:ext cx="2945659" cy="498055"/>
          </a:xfrm>
          <a:prstGeom prst="rect">
            <a:avLst/>
          </a:prstGeom>
        </p:spPr>
        <p:txBody>
          <a:bodyPr vert="horz" lIns="95539" tIns="47769" rIns="95539" bIns="47769" rtlCol="0" anchor="b"/>
          <a:lstStyle>
            <a:lvl1pPr algn="l">
              <a:defRPr sz="13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5" y="9428587"/>
            <a:ext cx="2945659" cy="498055"/>
          </a:xfrm>
          <a:prstGeom prst="rect">
            <a:avLst/>
          </a:prstGeom>
        </p:spPr>
        <p:txBody>
          <a:bodyPr vert="horz" lIns="95539" tIns="47769" rIns="95539" bIns="47769" rtlCol="0" anchor="b"/>
          <a:lstStyle>
            <a:lvl1pPr algn="r">
              <a:defRPr sz="1300"/>
            </a:lvl1pPr>
          </a:lstStyle>
          <a:p>
            <a:fld id="{229E01B4-F0A7-4F59-A54A-8A812819867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93527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9E01B4-F0A7-4F59-A54A-8A8128198672}" type="slidenum">
              <a:rPr lang="nb-NO" smtClean="0"/>
              <a:t>21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412021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12DC2E-C0C6-E4D7-0969-5CCC220A98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0932B7C3-3CD1-884C-5A03-06D6ED2A4F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AF4043CB-8518-423E-1227-47EF3B92A3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BC9FFEF9-CDAF-A019-ED79-F9B39C6884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9E01B4-F0A7-4F59-A54A-8A8128198672}" type="slidenum">
              <a:rPr lang="nb-NO" smtClean="0"/>
              <a:t>22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45940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D300B-2B0D-4B60-ADC3-33A169620F1E}" type="datetime1">
              <a:rPr lang="nb-NO" smtClean="0"/>
              <a:t>10.03.2026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©Risøroppvekst - språkplan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C614-853D-4D43-8A0F-9A7CA2316DD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5093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B8629-0CFF-4B3D-9D72-A8C78A5A7B86}" type="datetime1">
              <a:rPr lang="nb-NO" smtClean="0"/>
              <a:t>10.03.2026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©Risøroppvekst - språkplan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C614-853D-4D43-8A0F-9A7CA2316DD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10125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57A31-3552-4537-8DEE-6A9F03990B0F}" type="datetime1">
              <a:rPr lang="nb-NO" smtClean="0"/>
              <a:t>10.03.2026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©Risøroppvekst - språkplan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C614-853D-4D43-8A0F-9A7CA2316DD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5978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76D6B-70CE-4EFA-A0BB-AB64A83F8C20}" type="datetime1">
              <a:rPr lang="nb-NO" smtClean="0"/>
              <a:t>10.03.2026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©Risøroppvekst - språkplan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C614-853D-4D43-8A0F-9A7CA2316DD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51868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16C40-33CD-44B7-B3D5-9AB2D1274685}" type="datetime1">
              <a:rPr lang="nb-NO" smtClean="0"/>
              <a:t>10.03.2026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©Risøroppvekst - språkplan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C614-853D-4D43-8A0F-9A7CA2316DD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24300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8CA51-B6BA-4F24-B318-DED807102783}" type="datetime1">
              <a:rPr lang="nb-NO" smtClean="0"/>
              <a:t>10.03.2026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©Risøroppvekst - språkplan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C614-853D-4D43-8A0F-9A7CA2316DD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97488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E5328-E502-48C0-8D52-2B9175C76902}" type="datetime1">
              <a:rPr lang="nb-NO" smtClean="0"/>
              <a:t>10.03.2026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©Risøroppvekst - språkplan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C614-853D-4D43-8A0F-9A7CA2316DD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68815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D6C02-8C7D-432C-9619-A5699B985966}" type="datetime1">
              <a:rPr lang="nb-NO" smtClean="0"/>
              <a:t>10.03.2026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©Risøroppvekst - språkplan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C614-853D-4D43-8A0F-9A7CA2316DD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22990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6F387-B788-4FB1-BA63-ED2EF89B57B8}" type="datetime1">
              <a:rPr lang="nb-NO" smtClean="0"/>
              <a:t>10.03.2026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©Risøroppvekst - språkplan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C614-853D-4D43-8A0F-9A7CA2316DD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22804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42638-8DA6-43EF-92DD-631F8144048F}" type="datetime1">
              <a:rPr lang="nb-NO" smtClean="0"/>
              <a:t>10.03.2026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©Risøroppvekst - språkplan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C614-853D-4D43-8A0F-9A7CA2316DD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52054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3DCD1-DC98-4DDB-BAA8-C160E25609C6}" type="datetime1">
              <a:rPr lang="nb-NO" smtClean="0"/>
              <a:t>10.03.2026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©Risøroppvekst - språkplan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C614-853D-4D43-8A0F-9A7CA2316DD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69597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01C8E2-CC06-44E3-A4B6-C4E574750AB9}" type="datetime1">
              <a:rPr lang="nb-NO" smtClean="0"/>
              <a:t>10.03.2026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©Risøroppvekst - språkplan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AC614-853D-4D43-8A0F-9A7CA2316DD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45751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image" Target="../media/image14.png"/><Relationship Id="rId3" Type="http://schemas.openxmlformats.org/officeDocument/2006/relationships/hyperlink" Target="https://tv.nrk.no/serie/mk-x" TargetMode="External"/><Relationship Id="rId7" Type="http://schemas.openxmlformats.org/officeDocument/2006/relationships/hyperlink" Target="https://campus.inkrement.no/Home/MattelabbensMester" TargetMode="External"/><Relationship Id="rId12" Type="http://schemas.openxmlformats.org/officeDocument/2006/relationships/image" Target="../media/image13.png"/><Relationship Id="rId2" Type="http://schemas.openxmlformats.org/officeDocument/2006/relationships/hyperlink" Target="https://nrksuper.no/serie/tallkuber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kikora.no/" TargetMode="External"/><Relationship Id="rId11" Type="http://schemas.openxmlformats.org/officeDocument/2006/relationships/image" Target="../media/image12.png"/><Relationship Id="rId5" Type="http://schemas.openxmlformats.org/officeDocument/2006/relationships/hyperlink" Target="https://www.mattelist.no/barnetrinn" TargetMode="External"/><Relationship Id="rId10" Type="http://schemas.openxmlformats.org/officeDocument/2006/relationships/image" Target="../media/image3.svg"/><Relationship Id="rId4" Type="http://schemas.openxmlformats.org/officeDocument/2006/relationships/hyperlink" Target="https://www.nysgjerrigper.no/mattegrublerier/" TargetMode="External"/><Relationship Id="rId9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4.xml"/><Relationship Id="rId18" Type="http://schemas.openxmlformats.org/officeDocument/2006/relationships/slide" Target="slide19.xml"/><Relationship Id="rId3" Type="http://schemas.openxmlformats.org/officeDocument/2006/relationships/slide" Target="slide4.xml"/><Relationship Id="rId21" Type="http://schemas.openxmlformats.org/officeDocument/2006/relationships/slide" Target="slide22.xml"/><Relationship Id="rId7" Type="http://schemas.openxmlformats.org/officeDocument/2006/relationships/slide" Target="slide8.xml"/><Relationship Id="rId12" Type="http://schemas.openxmlformats.org/officeDocument/2006/relationships/slide" Target="slide13.xml"/><Relationship Id="rId17" Type="http://schemas.openxmlformats.org/officeDocument/2006/relationships/slide" Target="slide18.xml"/><Relationship Id="rId2" Type="http://schemas.openxmlformats.org/officeDocument/2006/relationships/slide" Target="slide3.xml"/><Relationship Id="rId16" Type="http://schemas.openxmlformats.org/officeDocument/2006/relationships/slide" Target="slide17.xml"/><Relationship Id="rId20" Type="http://schemas.openxmlformats.org/officeDocument/2006/relationships/slide" Target="slide21.xml"/><Relationship Id="rId1" Type="http://schemas.openxmlformats.org/officeDocument/2006/relationships/slideLayout" Target="../slideLayouts/slideLayout6.xml"/><Relationship Id="rId6" Type="http://schemas.openxmlformats.org/officeDocument/2006/relationships/slide" Target="slide7.xml"/><Relationship Id="rId11" Type="http://schemas.openxmlformats.org/officeDocument/2006/relationships/slide" Target="slide12.xml"/><Relationship Id="rId5" Type="http://schemas.openxmlformats.org/officeDocument/2006/relationships/slide" Target="slide6.xml"/><Relationship Id="rId15" Type="http://schemas.openxmlformats.org/officeDocument/2006/relationships/slide" Target="slide16.xml"/><Relationship Id="rId10" Type="http://schemas.openxmlformats.org/officeDocument/2006/relationships/slide" Target="slide11.xml"/><Relationship Id="rId19" Type="http://schemas.openxmlformats.org/officeDocument/2006/relationships/slide" Target="slide20.xml"/><Relationship Id="rId4" Type="http://schemas.openxmlformats.org/officeDocument/2006/relationships/slide" Target="slide5.xml"/><Relationship Id="rId9" Type="http://schemas.openxmlformats.org/officeDocument/2006/relationships/slide" Target="slide10.xml"/><Relationship Id="rId14" Type="http://schemas.openxmlformats.org/officeDocument/2006/relationships/slide" Target="slide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hyperlink" Target="https://thinkmathglobal.wordpress.com/norsk/materialer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hyperlink" Target="https://www.udir.no/tall-og-forskning/finn-forskning/rapporter/intensivopplaring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hyperlink" Target="https://www.uis.no/nb/lesesenteret/provemateriell-lesesenterets-bokstavprov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hyperlink" Target="https://skrivesenteret.no/ressurser/?trinn=Barnetrinn" TargetMode="External"/><Relationship Id="rId7" Type="http://schemas.openxmlformats.org/officeDocument/2006/relationships/image" Target="../media/image3.svg"/><Relationship Id="rId12" Type="http://schemas.openxmlformats.org/officeDocument/2006/relationships/image" Target="../media/image9.png"/><Relationship Id="rId2" Type="http://schemas.openxmlformats.org/officeDocument/2006/relationships/hyperlink" Target="https://www.uis.no/nb/nasjonalt-lesesenter/forskning/for-deg-som-jobber-i-skolen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image" Target="../media/image8.png"/><Relationship Id="rId5" Type="http://schemas.openxmlformats.org/officeDocument/2006/relationships/slide" Target="slide2.xml"/><Relationship Id="rId10" Type="http://schemas.openxmlformats.org/officeDocument/2006/relationships/image" Target="../media/image7.png"/><Relationship Id="rId4" Type="http://schemas.openxmlformats.org/officeDocument/2006/relationships/hyperlink" Target="https://www.uis.no/nb/lesesenteret/lesing-i-skolen" TargetMode="External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259C886D-CD36-41DF-B484-B593FA5C700B}"/>
              </a:ext>
            </a:extLst>
          </p:cNvPr>
          <p:cNvSpPr/>
          <p:nvPr/>
        </p:nvSpPr>
        <p:spPr>
          <a:xfrm>
            <a:off x="0" y="1304802"/>
            <a:ext cx="6858000" cy="320732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5400">
                <a:latin typeface="Arial" panose="020B0604020202020204" pitchFamily="34" charset="0"/>
                <a:cs typeface="Arial" panose="020B0604020202020204" pitchFamily="34" charset="0"/>
              </a:rPr>
              <a:t>Plan for intensiv opplæring</a:t>
            </a:r>
          </a:p>
        </p:txBody>
      </p:sp>
      <p:pic>
        <p:nvPicPr>
          <p:cNvPr id="3" name="Bilde 2" descr="Et bilde som inneholder flagg, vektorgrafikk&#10;&#10;Automatisk generert beskrivelse">
            <a:extLst>
              <a:ext uri="{FF2B5EF4-FFF2-40B4-BE49-F238E27FC236}">
                <a16:creationId xmlns:a16="http://schemas.microsoft.com/office/drawing/2014/main" id="{38A6FEA9-B27A-4E63-A5EB-3AF20202623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822" y="8212509"/>
            <a:ext cx="1227306" cy="1496291"/>
          </a:xfrm>
          <a:prstGeom prst="rect">
            <a:avLst/>
          </a:prstGeom>
        </p:spPr>
      </p:pic>
      <p:sp>
        <p:nvSpPr>
          <p:cNvPr id="2" name="Plassholder for lysbildenummer 1">
            <a:extLst>
              <a:ext uri="{FF2B5EF4-FFF2-40B4-BE49-F238E27FC236}">
                <a16:creationId xmlns:a16="http://schemas.microsoft.com/office/drawing/2014/main" id="{58FD64B8-52D8-48EE-A61A-E2E94ADD1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C614-853D-4D43-8A0F-9A7CA2316DD2}" type="slidenum">
              <a:rPr lang="nb-NO" smtClean="0"/>
              <a:t>1</a:t>
            </a:fld>
            <a:endParaRPr lang="nb-NO"/>
          </a:p>
        </p:txBody>
      </p:sp>
      <p:sp>
        <p:nvSpPr>
          <p:cNvPr id="5" name="Plassholder for bunntekst 5">
            <a:extLst>
              <a:ext uri="{FF2B5EF4-FFF2-40B4-BE49-F238E27FC236}">
                <a16:creationId xmlns:a16="http://schemas.microsoft.com/office/drawing/2014/main" id="{DF13EA85-859A-C73A-1536-035462D75B1C}"/>
              </a:ext>
            </a:extLst>
          </p:cNvPr>
          <p:cNvSpPr txBox="1">
            <a:spLocks/>
          </p:cNvSpPr>
          <p:nvPr/>
        </p:nvSpPr>
        <p:spPr>
          <a:xfrm>
            <a:off x="2251306" y="9346183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/>
              <a:t>©Risøroppvekst – plan for intensiv opplæring</a:t>
            </a:r>
          </a:p>
        </p:txBody>
      </p:sp>
    </p:spTree>
    <p:extLst>
      <p:ext uri="{BB962C8B-B14F-4D97-AF65-F5344CB8AC3E}">
        <p14:creationId xmlns:p14="http://schemas.microsoft.com/office/powerpoint/2010/main" val="37855123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82E5075-D3E5-ADFA-5DB7-B488A4C9F1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 4">
            <a:extLst>
              <a:ext uri="{FF2B5EF4-FFF2-40B4-BE49-F238E27FC236}">
                <a16:creationId xmlns:a16="http://schemas.microsoft.com/office/drawing/2014/main" id="{AEA79C26-6644-5906-7530-319888DF3E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7911417"/>
              </p:ext>
            </p:extLst>
          </p:nvPr>
        </p:nvGraphicFramePr>
        <p:xfrm>
          <a:off x="159764" y="769014"/>
          <a:ext cx="6538472" cy="8839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14359">
                  <a:extLst>
                    <a:ext uri="{9D8B030D-6E8A-4147-A177-3AD203B41FA5}">
                      <a16:colId xmlns:a16="http://schemas.microsoft.com/office/drawing/2014/main" val="1777985730"/>
                    </a:ext>
                  </a:extLst>
                </a:gridCol>
                <a:gridCol w="2724113">
                  <a:extLst>
                    <a:ext uri="{9D8B030D-6E8A-4147-A177-3AD203B41FA5}">
                      <a16:colId xmlns:a16="http://schemas.microsoft.com/office/drawing/2014/main" val="1764911638"/>
                    </a:ext>
                  </a:extLst>
                </a:gridCol>
              </a:tblGrid>
              <a:tr h="7222045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lang="nb-NO" sz="1400" b="1" i="0" u="none" strike="noStrike" noProof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Fonologisk bevissthet:</a:t>
                      </a:r>
                    </a:p>
                    <a:p>
                      <a:pPr marL="0" lvl="0" indent="0">
                        <a:buNone/>
                      </a:pPr>
                      <a:endParaRPr lang="nb-NO" sz="1400" b="0" i="0" u="none" strike="noStrike" noProof="0">
                        <a:solidFill>
                          <a:schemeClr val="tx1"/>
                        </a:solidFill>
                        <a:latin typeface="Arial"/>
                      </a:endParaRPr>
                    </a:p>
                    <a:p>
                      <a:pPr marL="171450" lvl="0" indent="-171450">
                        <a:buFont typeface="Wingdings"/>
                        <a:buChar char="q"/>
                      </a:pPr>
                      <a:r>
                        <a:rPr lang="nb-NO" sz="1400" b="0" i="0" u="none" strike="noStrike" noProof="0">
                          <a:solidFill>
                            <a:schemeClr val="tx1"/>
                          </a:solidFill>
                          <a:latin typeface="Arial"/>
                        </a:rPr>
                        <a:t>Vansker med å koble lyder til bokstaver og omvendt. </a:t>
                      </a:r>
                    </a:p>
                    <a:p>
                      <a:pPr marL="0" lvl="0" indent="0">
                        <a:buNone/>
                      </a:pPr>
                      <a:endParaRPr lang="nb-NO" sz="1400" b="0" i="0" u="none" strike="noStrike" noProof="0">
                        <a:solidFill>
                          <a:schemeClr val="tx1"/>
                        </a:solidFill>
                        <a:latin typeface="Arial"/>
                      </a:endParaRPr>
                    </a:p>
                    <a:p>
                      <a:pPr marL="171450" marR="0" lvl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/>
                        <a:buChar char="q"/>
                        <a:tabLst/>
                        <a:defRPr/>
                      </a:pPr>
                      <a:r>
                        <a:rPr lang="nb-NO" sz="1400" b="0" i="0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Strever med å lage ord som starter på gitt bokstavlyd. </a:t>
                      </a:r>
                      <a:endParaRPr lang="nb-NO" sz="1400"/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None/>
                      </a:pPr>
                      <a:endParaRPr lang="nb-NO" sz="1400" b="0" i="0" kern="120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  <a:p>
                      <a:pPr marL="171450" lvl="0" indent="-171450">
                        <a:buFont typeface="Wingdings"/>
                        <a:buChar char="q"/>
                      </a:pPr>
                      <a:r>
                        <a:rPr lang="nb-NO" sz="1400" b="0" i="0" u="none" strike="noStrike" noProof="0">
                          <a:solidFill>
                            <a:schemeClr val="tx1"/>
                          </a:solidFill>
                          <a:latin typeface="Arial"/>
                        </a:rPr>
                        <a:t>Sliter med å høre og identifisere lyder i ord.</a:t>
                      </a:r>
                    </a:p>
                    <a:p>
                      <a:pPr marL="0" lvl="0" indent="0">
                        <a:buNone/>
                      </a:pPr>
                      <a:endParaRPr lang="nb-NO" sz="1400" b="0" i="0" u="none" strike="noStrike" noProof="0">
                        <a:solidFill>
                          <a:schemeClr val="tx1"/>
                        </a:solidFill>
                        <a:latin typeface="Arial"/>
                      </a:endParaRPr>
                    </a:p>
                    <a:p>
                      <a:pPr marL="171450" lvl="0" indent="-171450">
                        <a:buFont typeface="Wingdings"/>
                        <a:buChar char="q"/>
                      </a:pPr>
                      <a:r>
                        <a:rPr lang="nb-NO" sz="1400" b="0" i="0" u="none" strike="noStrike" noProof="0">
                          <a:solidFill>
                            <a:schemeClr val="tx1"/>
                          </a:solidFill>
                          <a:latin typeface="Arial"/>
                        </a:rPr>
                        <a:t>Har problemer med å finne ord som rimer, f.eks. "katt" og "hatt".</a:t>
                      </a:r>
                      <a:endParaRPr lang="nb-NO" sz="1400"/>
                    </a:p>
                    <a:p>
                      <a:pPr marL="0" lvl="0" indent="0">
                        <a:buNone/>
                      </a:pPr>
                      <a:endParaRPr lang="nb-NO" sz="1400" b="0" i="0" u="none" strike="noStrike" noProof="0">
                        <a:solidFill>
                          <a:schemeClr val="tx1"/>
                        </a:solidFill>
                        <a:latin typeface="Arial"/>
                      </a:endParaRPr>
                    </a:p>
                    <a:p>
                      <a:pPr marL="171450" lvl="0" indent="-171450">
                        <a:buFont typeface="Wingdings"/>
                        <a:buChar char="q"/>
                      </a:pPr>
                      <a:r>
                        <a:rPr lang="nb-NO" sz="1400" b="0" i="0" u="none" strike="noStrike" noProof="0">
                          <a:solidFill>
                            <a:schemeClr val="tx1"/>
                          </a:solidFill>
                          <a:latin typeface="Arial"/>
                        </a:rPr>
                        <a:t>Verken leker eller tøyser med språket.</a:t>
                      </a:r>
                    </a:p>
                    <a:p>
                      <a:pPr marL="0" lvl="0" indent="0">
                        <a:buNone/>
                      </a:pPr>
                      <a:endParaRPr lang="nb-NO" sz="1400" b="0" i="0" u="none" strike="noStrike" noProof="0">
                        <a:solidFill>
                          <a:schemeClr val="tx1"/>
                        </a:solidFill>
                        <a:latin typeface="Arial"/>
                      </a:endParaRPr>
                    </a:p>
                    <a:p>
                      <a:pPr marL="171450" lvl="0" indent="-171450">
                        <a:buFont typeface="Wingdings"/>
                        <a:buChar char="q"/>
                      </a:pPr>
                      <a:r>
                        <a:rPr lang="nb-NO" sz="1400" b="0" i="0" u="none" strike="noStrike" noProof="0">
                          <a:solidFill>
                            <a:schemeClr val="tx1"/>
                          </a:solidFill>
                          <a:latin typeface="Arial"/>
                        </a:rPr>
                        <a:t>Har problemer med å sette sammen lyder til ord, for eksempel  /s/, /o/, /l/ til ordet "sol".</a:t>
                      </a:r>
                    </a:p>
                    <a:p>
                      <a:pPr marL="0" lvl="0" indent="0">
                        <a:buNone/>
                      </a:pPr>
                      <a:endParaRPr lang="nb-NO" sz="1400" b="0" i="0" u="none" strike="noStrike" noProof="0">
                        <a:solidFill>
                          <a:schemeClr val="tx1"/>
                        </a:solidFill>
                        <a:latin typeface="Arial"/>
                      </a:endParaRPr>
                    </a:p>
                    <a:p>
                      <a:pPr marL="171450" lvl="0" indent="-171450">
                        <a:buClr>
                          <a:srgbClr val="000000"/>
                        </a:buClr>
                        <a:buFont typeface="Wingdings"/>
                        <a:buChar char="q"/>
                      </a:pPr>
                      <a:r>
                        <a:rPr lang="nb-NO" sz="1400" b="0" i="0" u="none" strike="noStrike" noProof="0">
                          <a:solidFill>
                            <a:schemeClr val="tx1"/>
                          </a:solidFill>
                          <a:latin typeface="Arial"/>
                        </a:rPr>
                        <a:t>Har vansker med å dele ord med to stavelser, </a:t>
                      </a:r>
                      <a:r>
                        <a:rPr lang="nb-NO" sz="1400" b="0" i="0" u="none" strike="noStrike" noProof="0" err="1">
                          <a:solidFill>
                            <a:schemeClr val="tx1"/>
                          </a:solidFill>
                          <a:latin typeface="Arial"/>
                        </a:rPr>
                        <a:t>feks</a:t>
                      </a:r>
                      <a:r>
                        <a:rPr lang="nb-NO" sz="1400" b="0" i="0" u="none" strike="noStrike" noProof="0">
                          <a:solidFill>
                            <a:schemeClr val="tx1"/>
                          </a:solidFill>
                          <a:latin typeface="Arial"/>
                        </a:rPr>
                        <a:t> "kanin" i stavelser: </a:t>
                      </a:r>
                      <a:r>
                        <a:rPr lang="nb-NO" sz="1400" b="0" i="0" u="none" strike="noStrike" noProof="0" err="1">
                          <a:solidFill>
                            <a:schemeClr val="tx1"/>
                          </a:solidFill>
                          <a:latin typeface="Arial"/>
                        </a:rPr>
                        <a:t>ka-nin</a:t>
                      </a:r>
                      <a:r>
                        <a:rPr lang="nb-NO" sz="1400" b="0" i="0" u="none" strike="noStrike" noProof="0">
                          <a:solidFill>
                            <a:schemeClr val="tx1"/>
                          </a:solidFill>
                          <a:latin typeface="Arial"/>
                        </a:rPr>
                        <a:t>.</a:t>
                      </a:r>
                      <a:endParaRPr lang="en-US" sz="1400" b="0" i="0" u="none" strike="noStrike" noProof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0" lvl="0" indent="0">
                        <a:buClr>
                          <a:srgbClr val="000000"/>
                        </a:buClr>
                        <a:buNone/>
                      </a:pPr>
                      <a:endParaRPr lang="nb-NO" sz="1400" b="0" i="0" u="none" strike="noStrike" noProof="0">
                        <a:solidFill>
                          <a:schemeClr val="tx1"/>
                        </a:solidFill>
                        <a:latin typeface="Arial"/>
                      </a:endParaRPr>
                    </a:p>
                    <a:p>
                      <a:pPr marL="171450" lvl="0" indent="-171450">
                        <a:buClr>
                          <a:srgbClr val="000000"/>
                        </a:buClr>
                        <a:buFont typeface="Wingdings"/>
                        <a:buChar char="q"/>
                      </a:pPr>
                      <a:r>
                        <a:rPr lang="nb-NO" sz="1400" b="0" i="0" u="none" strike="noStrike" noProof="0">
                          <a:solidFill>
                            <a:schemeClr val="tx1"/>
                          </a:solidFill>
                          <a:latin typeface="Arial"/>
                        </a:rPr>
                        <a:t>Har problemer med å høre for eksempel at ordet "stol" blir til "sol" når man fjerner lyden /t/.</a:t>
                      </a:r>
                      <a:endParaRPr lang="en-US" sz="1400" b="0" i="0" u="none" strike="noStrike" noProof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0" lvl="0" indent="0">
                        <a:buClr>
                          <a:srgbClr val="000000"/>
                        </a:buClr>
                        <a:buNone/>
                      </a:pPr>
                      <a:endParaRPr lang="nb-NO" sz="1400" b="0" i="0" u="none" strike="noStrike" noProof="0">
                        <a:solidFill>
                          <a:schemeClr val="tx1"/>
                        </a:solidFill>
                        <a:latin typeface="Arial"/>
                      </a:endParaRPr>
                    </a:p>
                    <a:p>
                      <a:pPr marL="171450" lvl="0" indent="-171450">
                        <a:buClr>
                          <a:srgbClr val="000000"/>
                        </a:buClr>
                        <a:buFont typeface="Wingdings"/>
                        <a:buChar char="q"/>
                      </a:pPr>
                      <a:r>
                        <a:rPr lang="nb-NO" sz="1400" b="0" i="0" u="none" strike="noStrike" noProof="0">
                          <a:solidFill>
                            <a:schemeClr val="tx1"/>
                          </a:solidFill>
                          <a:latin typeface="Arial"/>
                        </a:rPr>
                        <a:t>Har problemer med å høre for eksempel at ordet "tall" blir til "stall" når man legger til lyden /s/.</a:t>
                      </a:r>
                    </a:p>
                    <a:p>
                      <a:pPr marL="0" lvl="0" indent="0">
                        <a:buClr>
                          <a:srgbClr val="000000"/>
                        </a:buClr>
                        <a:buNone/>
                      </a:pPr>
                      <a:endParaRPr lang="nb-NO" sz="1400" b="0" i="0" u="none" strike="noStrike" noProof="0">
                        <a:solidFill>
                          <a:schemeClr val="tx1"/>
                        </a:solidFill>
                        <a:latin typeface="Arial"/>
                      </a:endParaRPr>
                    </a:p>
                    <a:p>
                      <a:pPr marL="171450" lvl="0" indent="-171450">
                        <a:buClr>
                          <a:srgbClr val="000000"/>
                        </a:buClr>
                        <a:buFont typeface="Wingdings"/>
                        <a:buChar char="q"/>
                      </a:pPr>
                      <a:r>
                        <a:rPr lang="nb-NO" sz="1400" b="0" i="0" u="none" strike="noStrike" noProof="0">
                          <a:solidFill>
                            <a:schemeClr val="tx1"/>
                          </a:solidFill>
                          <a:latin typeface="Arial"/>
                        </a:rPr>
                        <a:t>Har vansker med å identifisere den første midterste og siste lyden i et ord, for eksempel sol</a:t>
                      </a:r>
                      <a:endParaRPr lang="nb-NO" sz="1400"/>
                    </a:p>
                    <a:p>
                      <a:pPr marL="0" lvl="0" indent="0">
                        <a:buClr>
                          <a:srgbClr val="000000"/>
                        </a:buClr>
                        <a:buNone/>
                      </a:pPr>
                      <a:endParaRPr lang="nb-NO" sz="1400" b="0" i="0" u="none" strike="noStrike" noProof="0">
                        <a:solidFill>
                          <a:schemeClr val="tx1"/>
                        </a:solidFill>
                        <a:latin typeface="Arial"/>
                      </a:endParaRPr>
                    </a:p>
                    <a:p>
                      <a:pPr marL="171450" lvl="0" indent="-171450">
                        <a:buClr>
                          <a:srgbClr val="000000"/>
                        </a:buClr>
                        <a:buFont typeface="Wingdings"/>
                        <a:buChar char="q"/>
                      </a:pPr>
                      <a:r>
                        <a:rPr lang="nb-NO" sz="1400" b="0" i="0" u="none" strike="noStrike" noProof="0">
                          <a:solidFill>
                            <a:schemeClr val="tx1"/>
                          </a:solidFill>
                          <a:latin typeface="Arial"/>
                        </a:rPr>
                        <a:t>Strever med å høre at ordet "sol" blir til "sil" når vi bytter /o/ med /I/.</a:t>
                      </a:r>
                    </a:p>
                    <a:p>
                      <a:pPr marL="0" lvl="0" indent="0">
                        <a:buClr>
                          <a:srgbClr val="000000"/>
                        </a:buClr>
                        <a:buNone/>
                      </a:pPr>
                      <a:endParaRPr lang="nb-NO" sz="1400" b="0" i="0" u="none" strike="noStrike" noProof="0">
                        <a:solidFill>
                          <a:schemeClr val="tx1"/>
                        </a:solidFill>
                        <a:latin typeface="Arial"/>
                      </a:endParaRPr>
                    </a:p>
                    <a:p>
                      <a:pPr marL="171450" lvl="0" indent="-171450">
                        <a:buClr>
                          <a:srgbClr val="000000"/>
                        </a:buClr>
                        <a:buFont typeface="Wingdings"/>
                        <a:buChar char="q"/>
                      </a:pPr>
                      <a:r>
                        <a:rPr lang="nb-NO" sz="1400" b="0" i="0" u="none" strike="noStrike" noProof="0">
                          <a:solidFill>
                            <a:schemeClr val="tx1"/>
                          </a:solidFill>
                          <a:latin typeface="Arial"/>
                        </a:rPr>
                        <a:t>Strever med å skrive eget navn.</a:t>
                      </a:r>
                    </a:p>
                    <a:p>
                      <a:pPr marL="0" lvl="0" indent="0">
                        <a:buClr>
                          <a:srgbClr val="000000"/>
                        </a:buClr>
                        <a:buNone/>
                      </a:pPr>
                      <a:endParaRPr lang="nb-NO" sz="1400" b="0" i="0" u="none" strike="noStrike" noProof="0">
                        <a:solidFill>
                          <a:schemeClr val="tx1"/>
                        </a:solidFill>
                        <a:latin typeface="Arial"/>
                      </a:endParaRPr>
                    </a:p>
                    <a:p>
                      <a:pPr marL="171450" lvl="0" indent="-171450">
                        <a:buClr>
                          <a:srgbClr val="000000"/>
                        </a:buClr>
                        <a:buFont typeface="Wingdings"/>
                        <a:buChar char="q"/>
                      </a:pPr>
                      <a:r>
                        <a:rPr lang="nb-NO" sz="1400" b="0" i="0" u="none" strike="noStrike" noProof="0">
                          <a:solidFill>
                            <a:schemeClr val="tx1"/>
                          </a:solidFill>
                          <a:latin typeface="Arial"/>
                        </a:rPr>
                        <a:t>Viser lite eller ingen interesse for ord eller navn som begynner med samme bokstav eller lyd som sitt eget navn.</a:t>
                      </a:r>
                    </a:p>
                  </a:txBody>
                  <a:tcPr>
                    <a:lnL w="571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nb-NO" sz="1400" b="1" i="0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Språkforståelse: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nb-NO" sz="1400" b="1" i="0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71450" lvl="0" indent="-171450">
                        <a:buFont typeface="Wingdings"/>
                        <a:buChar char="q"/>
                      </a:pPr>
                      <a:r>
                        <a:rPr lang="nb-NO" sz="1400" b="0" i="0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Viser ikke interesser for logoer eller symboler.</a:t>
                      </a:r>
                    </a:p>
                    <a:p>
                      <a:pPr marL="0" lvl="0" indent="0">
                        <a:buNone/>
                      </a:pPr>
                      <a:endParaRPr lang="nb-NO" sz="1400"/>
                    </a:p>
                    <a:p>
                      <a:pPr marL="171450" lvl="0" indent="-171450">
                        <a:buFont typeface="Wingdings"/>
                        <a:buChar char="q"/>
                      </a:pPr>
                      <a:r>
                        <a:rPr lang="nb-NO" sz="1400" b="0" i="0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Eleven kan ikke forklare hva ting er med egne ord. </a:t>
                      </a:r>
                    </a:p>
                    <a:p>
                      <a:pPr marL="0" lvl="0" indent="0">
                        <a:buNone/>
                      </a:pPr>
                      <a:endParaRPr lang="nb-NO" sz="1400" b="0" i="0" kern="120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  <a:p>
                      <a:pPr marL="171450" lvl="0" indent="-171450">
                        <a:buFont typeface="Wingdings"/>
                        <a:buChar char="q"/>
                      </a:pPr>
                      <a:r>
                        <a:rPr lang="nb-NO" sz="1400" b="0" i="0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Viser lite interesse for </a:t>
                      </a:r>
                      <a:r>
                        <a:rPr lang="nb-NO" sz="1400" b="0" i="0" kern="1200" err="1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lekelesing</a:t>
                      </a:r>
                      <a:r>
                        <a:rPr lang="nb-NO" sz="1400" b="0" i="0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 og skriving.</a:t>
                      </a:r>
                    </a:p>
                    <a:p>
                      <a:pPr marL="0" lvl="0" indent="0">
                        <a:buNone/>
                      </a:pPr>
                      <a:endParaRPr lang="nb-NO" sz="1400" b="0" i="0" kern="120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  <a:p>
                      <a:pPr marL="171450" lvl="0" indent="-171450">
                        <a:buFont typeface="Wingdings"/>
                        <a:buChar char="q"/>
                      </a:pPr>
                      <a:r>
                        <a:rPr lang="nb-NO" sz="1400" b="0" i="0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Eleven strever med å kategorisere. Eks: navngi fem møbler. Eks: hva er felles for blåklokke, hvitveis, løvetann (=de er blomster).</a:t>
                      </a:r>
                    </a:p>
                    <a:p>
                      <a:pPr marL="0" lvl="0" indent="0">
                        <a:buNone/>
                      </a:pPr>
                      <a:endParaRPr lang="nb-NO" sz="1400" b="0" i="0" kern="120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>
                    <a:lnL w="571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3680276"/>
                  </a:ext>
                </a:extLst>
              </a:tr>
            </a:tbl>
          </a:graphicData>
        </a:graphic>
      </p:graphicFrame>
      <p:sp>
        <p:nvSpPr>
          <p:cNvPr id="5" name="Tittel 4">
            <a:extLst>
              <a:ext uri="{FF2B5EF4-FFF2-40B4-BE49-F238E27FC236}">
                <a16:creationId xmlns:a16="http://schemas.microsoft.com/office/drawing/2014/main" id="{6EED1E43-66B7-C046-700A-964FED6FA2B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166946"/>
            <a:ext cx="6858000" cy="40011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lang="nb-NO" sz="2000">
                <a:solidFill>
                  <a:schemeClr val="bg1"/>
                </a:solidFill>
                <a:latin typeface="Arial"/>
                <a:ea typeface="+mn-ea"/>
                <a:cs typeface="Arial"/>
              </a:rPr>
              <a:t>Sjekkliste for lesing og skriving på 1.trinn</a:t>
            </a:r>
            <a:endParaRPr kumimoji="0" lang="nb-NO" sz="20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D94D3E65-EE8F-18AD-6DC1-4A36B5E62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C614-853D-4D43-8A0F-9A7CA2316DD2}" type="slidenum">
              <a:rPr lang="nb-NO" smtClean="0"/>
              <a:t>10</a:t>
            </a:fld>
            <a:endParaRPr lang="nb-NO"/>
          </a:p>
        </p:txBody>
      </p:sp>
      <p:pic>
        <p:nvPicPr>
          <p:cNvPr id="6" name="Grafikk 5" descr="Hjemme1 kontur">
            <a:hlinkClick r:id="rId2" action="ppaction://hlinksldjump"/>
            <a:extLst>
              <a:ext uri="{FF2B5EF4-FFF2-40B4-BE49-F238E27FC236}">
                <a16:creationId xmlns:a16="http://schemas.microsoft.com/office/drawing/2014/main" id="{610541AD-BE31-9336-DA6C-B183BE527D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" y="9525000"/>
            <a:ext cx="348586" cy="348586"/>
          </a:xfrm>
          <a:prstGeom prst="rect">
            <a:avLst/>
          </a:prstGeom>
        </p:spPr>
      </p:pic>
      <p:sp>
        <p:nvSpPr>
          <p:cNvPr id="2" name="Plassholder for bunntekst 5">
            <a:extLst>
              <a:ext uri="{FF2B5EF4-FFF2-40B4-BE49-F238E27FC236}">
                <a16:creationId xmlns:a16="http://schemas.microsoft.com/office/drawing/2014/main" id="{C319F17B-4D42-46D7-86DA-5C3EAE033D4E}"/>
              </a:ext>
            </a:extLst>
          </p:cNvPr>
          <p:cNvSpPr txBox="1">
            <a:spLocks/>
          </p:cNvSpPr>
          <p:nvPr/>
        </p:nvSpPr>
        <p:spPr>
          <a:xfrm>
            <a:off x="2449006" y="9435591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/>
              <a:t>©Risøroppvekst – plan for intensiv opplæring</a:t>
            </a:r>
          </a:p>
        </p:txBody>
      </p:sp>
    </p:spTree>
    <p:extLst>
      <p:ext uri="{BB962C8B-B14F-4D97-AF65-F5344CB8AC3E}">
        <p14:creationId xmlns:p14="http://schemas.microsoft.com/office/powerpoint/2010/main" val="23459109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3B9598F-8567-B00B-5BC7-5AC0767F04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 4">
            <a:extLst>
              <a:ext uri="{FF2B5EF4-FFF2-40B4-BE49-F238E27FC236}">
                <a16:creationId xmlns:a16="http://schemas.microsoft.com/office/drawing/2014/main" id="{D761E37B-BDE4-1CED-ADBF-02008E65C1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9798478"/>
              </p:ext>
            </p:extLst>
          </p:nvPr>
        </p:nvGraphicFramePr>
        <p:xfrm>
          <a:off x="140935" y="936378"/>
          <a:ext cx="6576130" cy="798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92043">
                  <a:extLst>
                    <a:ext uri="{9D8B030D-6E8A-4147-A177-3AD203B41FA5}">
                      <a16:colId xmlns:a16="http://schemas.microsoft.com/office/drawing/2014/main" val="1777985730"/>
                    </a:ext>
                  </a:extLst>
                </a:gridCol>
                <a:gridCol w="2192044">
                  <a:extLst>
                    <a:ext uri="{9D8B030D-6E8A-4147-A177-3AD203B41FA5}">
                      <a16:colId xmlns:a16="http://schemas.microsoft.com/office/drawing/2014/main" val="4102297362"/>
                    </a:ext>
                  </a:extLst>
                </a:gridCol>
                <a:gridCol w="2192043">
                  <a:extLst>
                    <a:ext uri="{9D8B030D-6E8A-4147-A177-3AD203B41FA5}">
                      <a16:colId xmlns:a16="http://schemas.microsoft.com/office/drawing/2014/main" val="1134539284"/>
                    </a:ext>
                  </a:extLst>
                </a:gridCol>
              </a:tblGrid>
              <a:tr h="7588644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lang="nb-NO" sz="1400" b="1" i="0" u="none" strike="noStrike" noProof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Lesing:</a:t>
                      </a:r>
                    </a:p>
                    <a:p>
                      <a:pPr marL="0" lvl="0" indent="0">
                        <a:buFont typeface="Wingdings" panose="05000000000000000000" pitchFamily="2" charset="2"/>
                        <a:buNone/>
                      </a:pPr>
                      <a:endParaRPr lang="nb-NO" sz="1400" b="1">
                        <a:latin typeface="Arial"/>
                        <a:cs typeface="Arial"/>
                      </a:endParaRPr>
                    </a:p>
                    <a:p>
                      <a:pPr marL="171450" lvl="0" indent="-171450">
                        <a:buFont typeface="Wingdings" panose="05000000000000000000" pitchFamily="2" charset="2"/>
                        <a:buChar char="q"/>
                      </a:pPr>
                      <a:r>
                        <a:rPr lang="nb-NO" sz="1400" b="0">
                          <a:latin typeface="Arial"/>
                          <a:cs typeface="Arial"/>
                        </a:rPr>
                        <a:t>Har ikke automatisert bokstavlyder til bokstaven.</a:t>
                      </a:r>
                    </a:p>
                    <a:p>
                      <a:pPr marL="0" lvl="0" indent="0">
                        <a:buFont typeface="Wingdings" panose="05000000000000000000" pitchFamily="2" charset="2"/>
                        <a:buNone/>
                      </a:pPr>
                      <a:endParaRPr lang="nb-NO" sz="1400" b="0">
                        <a:latin typeface="Arial"/>
                        <a:cs typeface="Arial"/>
                      </a:endParaRPr>
                    </a:p>
                    <a:p>
                      <a:pPr marL="171450" lvl="0" indent="-171450">
                        <a:buFont typeface="Wingdings"/>
                        <a:buChar char="q"/>
                      </a:pPr>
                      <a:r>
                        <a:rPr lang="nb-NO" sz="1400" b="0" i="0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Strever med å klappe stavelser for å lese og skrive ukjente ord.</a:t>
                      </a:r>
                    </a:p>
                    <a:p>
                      <a:pPr marL="171450" lvl="0" indent="-171450">
                        <a:buFont typeface="Wingdings"/>
                        <a:buChar char="q"/>
                      </a:pPr>
                      <a:endParaRPr lang="nb-NO" sz="1400" b="0" i="0" kern="120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  <a:p>
                      <a:pPr marL="171450" lvl="0" indent="-171450">
                        <a:buFont typeface="Wingdings"/>
                        <a:buChar char="q"/>
                      </a:pPr>
                      <a:r>
                        <a:rPr lang="nb-NO" sz="1400" b="0" i="0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Vansker med å lytte ut de ulike ordene i sammensatte ord.</a:t>
                      </a:r>
                    </a:p>
                    <a:p>
                      <a:pPr marL="171450" lvl="0" indent="-171450">
                        <a:buFont typeface="Wingdings"/>
                        <a:buChar char="q"/>
                      </a:pPr>
                      <a:endParaRPr lang="nb-NO" sz="1400" b="0" i="0" kern="120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  <a:p>
                      <a:pPr marL="171450" lvl="0" indent="-171450">
                        <a:buFont typeface="Wingdings" panose="05000000000000000000" pitchFamily="2" charset="2"/>
                        <a:buChar char="q"/>
                      </a:pPr>
                      <a:r>
                        <a:rPr lang="nb-NO" sz="1400" b="0" i="0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Strever med å ta bort/legge til stavelser for å få ny betydning av et ord.</a:t>
                      </a:r>
                    </a:p>
                    <a:p>
                      <a:pPr marL="171450" lvl="0" indent="-171450">
                        <a:buFont typeface="Wingdings" panose="05000000000000000000" pitchFamily="2" charset="2"/>
                        <a:buChar char="q"/>
                      </a:pPr>
                      <a:endParaRPr lang="nb-NO" sz="1400" b="0" i="0" kern="120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  <a:p>
                      <a:pPr marL="171450" lvl="0" indent="-171450">
                        <a:buFont typeface="Wingdings" panose="05000000000000000000" pitchFamily="2" charset="2"/>
                        <a:buChar char="q"/>
                      </a:pPr>
                      <a:r>
                        <a:rPr lang="nb-NO" sz="1400" b="0" i="0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Vansker med å rime i setninger («Jeg ser en katt, den har en hatt.»).</a:t>
                      </a:r>
                    </a:p>
                    <a:p>
                      <a:pPr marL="0" lvl="0" indent="0">
                        <a:buNone/>
                      </a:pPr>
                      <a:endParaRPr lang="nb-NO" sz="1400" b="0" i="0" kern="120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  <a:p>
                      <a:pPr marL="171450" lvl="0" indent="-171450">
                        <a:buFont typeface="Wingdings" panose="05000000000000000000" pitchFamily="2" charset="2"/>
                        <a:buChar char="q"/>
                      </a:pPr>
                      <a:r>
                        <a:rPr lang="nb-NO" sz="14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Strever med å lese de første 100 høyfrekvente ordene(se språkplanen).</a:t>
                      </a:r>
                      <a:endParaRPr lang="nb-NO" sz="1400"/>
                    </a:p>
                    <a:p>
                      <a:pPr marL="171450" lvl="0" indent="-171450">
                        <a:buFont typeface="Wingdings" panose="05000000000000000000" pitchFamily="2" charset="2"/>
                        <a:buChar char="q"/>
                      </a:pPr>
                      <a:endParaRPr lang="nb-NO" sz="1400" b="1" i="0" kern="120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  <a:p>
                      <a:pPr marL="0" lvl="0" indent="0">
                        <a:buFont typeface="Wingdings" panose="05000000000000000000" pitchFamily="2" charset="2"/>
                        <a:buNone/>
                      </a:pPr>
                      <a:endParaRPr lang="nb-NO" sz="1400" b="0" i="0" kern="120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  <a:p>
                      <a:pPr marL="0" lvl="0" indent="0">
                        <a:buNone/>
                      </a:pPr>
                      <a:endParaRPr lang="nb-NO" sz="1400" b="0" i="0" kern="120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  <a:p>
                      <a:pPr marL="171450" lvl="0" indent="-171450">
                        <a:buClr>
                          <a:srgbClr val="000000"/>
                        </a:buClr>
                        <a:buFont typeface="Wingdings,Sans-Serif"/>
                        <a:buChar char="q"/>
                      </a:pPr>
                      <a:endParaRPr lang="nb-NO" sz="1400" b="0" i="0" u="none" strike="noStrike" kern="1200" noProof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  <a:p>
                      <a:pPr marL="171450" lvl="0" indent="-171450">
                        <a:buClr>
                          <a:srgbClr val="000000"/>
                        </a:buClr>
                        <a:buFont typeface="Wingdings,Sans-Serif"/>
                        <a:buChar char="q"/>
                      </a:pPr>
                      <a:endParaRPr lang="nb-NO" sz="1400" b="0" i="0" u="none" strike="noStrike" kern="1200" noProof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  <a:p>
                      <a:pPr marL="171450" lvl="0" indent="-171450">
                        <a:buFont typeface="Wingdings"/>
                        <a:buChar char="q"/>
                      </a:pPr>
                      <a:endParaRPr lang="nb-NO" sz="1400" b="0" i="0" kern="120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  <a:p>
                      <a:pPr marL="0" lvl="0" indent="0">
                        <a:buNone/>
                      </a:pPr>
                      <a:endParaRPr lang="nb-NO" sz="1400" b="0" i="0" u="none" strike="noStrike" kern="1200" noProof="0">
                        <a:solidFill>
                          <a:srgbClr val="42424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lvl="0" indent="0">
                        <a:buNone/>
                      </a:pPr>
                      <a:endParaRPr lang="nb-NO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lvl="0" indent="0">
                        <a:buNone/>
                      </a:pPr>
                      <a:r>
                        <a:rPr lang="nb-NO" sz="1400" b="1" i="0" u="none" strike="noStrike" noProof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</a:p>
                  </a:txBody>
                  <a:tcPr>
                    <a:lnL w="571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nb-NO" sz="1400" b="1" i="0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Skriving: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nb-NO" sz="1400" b="1" i="0" kern="120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  <a:p>
                      <a:pPr marL="171450" lvl="0" indent="-171450">
                        <a:buFont typeface="Wingdings" panose="05000000000000000000" pitchFamily="2" charset="2"/>
                        <a:buChar char="q"/>
                      </a:pPr>
                      <a:r>
                        <a:rPr lang="nb-NO" sz="1400" b="0" i="0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Har feil ordbruk og/eller usammenhengende setninger.</a:t>
                      </a:r>
                    </a:p>
                    <a:p>
                      <a:pPr marL="171450" lvl="0" indent="-171450">
                        <a:buFont typeface="Wingdings" panose="05000000000000000000" pitchFamily="2" charset="2"/>
                        <a:buChar char="q"/>
                      </a:pPr>
                      <a:endParaRPr lang="nb-NO" sz="1400" b="0" i="0" kern="120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  <a:p>
                      <a:pPr marL="171450" lvl="0" indent="-171450">
                        <a:buFont typeface="Wingdings" panose="05000000000000000000" pitchFamily="2" charset="2"/>
                        <a:buChar char="q"/>
                      </a:pPr>
                      <a:r>
                        <a:rPr lang="nb-NO" sz="1400" b="0" i="0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Bruker ikke mellomrom i setninger (for eksempel </a:t>
                      </a:r>
                      <a:r>
                        <a:rPr lang="nb-NO" sz="1400" b="0" i="0" kern="1200" err="1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jeggikkhjem</a:t>
                      </a:r>
                      <a:r>
                        <a:rPr lang="nb-NO" sz="1400" b="0" i="0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).</a:t>
                      </a:r>
                    </a:p>
                    <a:p>
                      <a:pPr marL="171450" lvl="0" indent="-171450">
                        <a:buFont typeface="Wingdings" panose="05000000000000000000" pitchFamily="2" charset="2"/>
                        <a:buChar char="q"/>
                      </a:pPr>
                      <a:endParaRPr lang="nb-NO" sz="1400" b="0" i="0" kern="120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  <a:p>
                      <a:pPr marL="171450" lvl="0" indent="-171450">
                        <a:buFont typeface="Wingdings" panose="05000000000000000000" pitchFamily="2" charset="2"/>
                        <a:buChar char="q"/>
                      </a:pPr>
                      <a:r>
                        <a:rPr lang="nb-NO" sz="1400" b="0" i="0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Har feil setningsoppbygging (for eksempel "gikk jeg huset til").</a:t>
                      </a:r>
                    </a:p>
                    <a:p>
                      <a:pPr marL="171450" lvl="0" indent="-171450">
                        <a:buFont typeface="Wingdings" panose="05000000000000000000" pitchFamily="2" charset="2"/>
                        <a:buChar char="q"/>
                      </a:pPr>
                      <a:endParaRPr lang="nb-NO" sz="1400" b="0" i="0" kern="120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  <a:p>
                      <a:pPr marL="171450" lvl="0" indent="-171450">
                        <a:buFont typeface="Wingdings" panose="05000000000000000000" pitchFamily="2" charset="2"/>
                        <a:buChar char="q"/>
                      </a:pPr>
                      <a:r>
                        <a:rPr lang="nb-NO" sz="14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Skriver kun lydrett.</a:t>
                      </a:r>
                    </a:p>
                    <a:p>
                      <a:pPr marL="0" lvl="0" indent="0">
                        <a:buFont typeface="Wingdings"/>
                        <a:buNone/>
                      </a:pPr>
                      <a:endParaRPr lang="nb-NO" sz="1400" b="0" i="0" kern="120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  <a:p>
                      <a:pPr marL="171450" lvl="0" indent="-171450">
                        <a:buFont typeface="Wingdings"/>
                        <a:buChar char="q"/>
                      </a:pPr>
                      <a:r>
                        <a:rPr lang="nb-NO" sz="1400" b="0" i="0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Skriver svært lite (for eksempel vansker med å skrive enkle tekster som beskjeder eller hilsninger).</a:t>
                      </a:r>
                    </a:p>
                    <a:p>
                      <a:pPr marL="0" lvl="0" indent="0">
                        <a:buClr>
                          <a:srgbClr val="000000"/>
                        </a:buClr>
                        <a:buFont typeface="Wingdings,Sans-Serif"/>
                        <a:buNone/>
                      </a:pPr>
                      <a:endParaRPr lang="nb-NO" sz="1400" b="0" i="0" u="none" strike="noStrike" kern="1200" noProof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  <a:p>
                      <a:pPr marL="171450" lvl="0" indent="-171450">
                        <a:buClr>
                          <a:srgbClr val="000000"/>
                        </a:buClr>
                        <a:buFont typeface="Wingdings,Sans-Serif"/>
                        <a:buChar char="q"/>
                      </a:pPr>
                      <a:r>
                        <a:rPr lang="nb-NO" sz="14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Kan ikke forme alle bokstavene i alfabetet.</a:t>
                      </a:r>
                      <a:endParaRPr lang="nb-NO" sz="1400"/>
                    </a:p>
                    <a:p>
                      <a:pPr marL="0" lvl="0" indent="0">
                        <a:buNone/>
                      </a:pPr>
                      <a:endParaRPr lang="nb-NO" sz="1400" b="1" i="0" u="none" strike="noStrike" noProof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571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lang="nb-NO" sz="1400" b="1" i="0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Språkforståelse:</a:t>
                      </a:r>
                    </a:p>
                    <a:p>
                      <a:pPr marL="0" lvl="0" indent="0">
                        <a:buNone/>
                      </a:pPr>
                      <a:endParaRPr lang="nb-NO" sz="1400" b="1" i="0" kern="120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  <a:p>
                      <a:pPr marL="171450" lvl="0" indent="-171450">
                        <a:buFont typeface="Wingdings"/>
                        <a:buChar char="q"/>
                      </a:pPr>
                      <a:r>
                        <a:rPr lang="nb-NO" sz="14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Vansker med å forstå eller huske innholdet i tekstene de selv leser eller blir lest for.</a:t>
                      </a:r>
                    </a:p>
                    <a:p>
                      <a:pPr marL="0" lvl="0" indent="0">
                        <a:buNone/>
                      </a:pPr>
                      <a:endParaRPr lang="nb-NO" sz="1400" b="1" i="0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71450" lvl="0" indent="-171450">
                        <a:buFont typeface="Wingdings"/>
                        <a:buChar char="q"/>
                      </a:pPr>
                      <a:r>
                        <a:rPr lang="nb-NO" sz="14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Vansker med å beskrive eller fortelle historier med en sammenheng og logisk oppbygging. </a:t>
                      </a:r>
                    </a:p>
                    <a:p>
                      <a:pPr marL="171450" lvl="0" indent="-171450">
                        <a:buFont typeface="Wingdings"/>
                        <a:buChar char="q"/>
                      </a:pPr>
                      <a:endParaRPr lang="nb-NO" sz="1400" b="0" i="0" u="none" strike="noStrike" kern="1200" noProof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1450" lvl="0" indent="-171450">
                        <a:buFont typeface="Wingdings"/>
                        <a:buChar char="q"/>
                      </a:pPr>
                      <a:r>
                        <a:rPr lang="nb-NO" sz="14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Har begrenset ordforråd og vansker med å finne riktige ord for å uttrykke seg.</a:t>
                      </a:r>
                    </a:p>
                    <a:p>
                      <a:pPr marL="171450" lvl="0" indent="-171450">
                        <a:buFont typeface="Wingdings"/>
                        <a:buChar char="q"/>
                      </a:pPr>
                      <a:endParaRPr lang="nb-NO" sz="1400" b="0" i="0" u="none" strike="noStrike" kern="1200" noProof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1450" lvl="0" indent="-171450">
                        <a:buFont typeface="Wingdings"/>
                        <a:buChar char="q"/>
                      </a:pPr>
                      <a:r>
                        <a:rPr lang="nb-NO" sz="14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Vansker med å forstå og bruke nye ord og uttrykk.</a:t>
                      </a:r>
                    </a:p>
                    <a:p>
                      <a:pPr marL="0" lvl="0" indent="0">
                        <a:buNone/>
                      </a:pPr>
                      <a:endParaRPr lang="nb-NO" sz="1400" b="1" i="0" u="none" strike="noStrike" noProof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571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3680276"/>
                  </a:ext>
                </a:extLst>
              </a:tr>
            </a:tbl>
          </a:graphicData>
        </a:graphic>
      </p:graphicFrame>
      <p:sp>
        <p:nvSpPr>
          <p:cNvPr id="5" name="Tittel 4">
            <a:extLst>
              <a:ext uri="{FF2B5EF4-FFF2-40B4-BE49-F238E27FC236}">
                <a16:creationId xmlns:a16="http://schemas.microsoft.com/office/drawing/2014/main" id="{93327F35-E20F-E6E7-E150-1757A8B1FAB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166946"/>
            <a:ext cx="6858000" cy="40011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lang="nb-NO" sz="2000">
                <a:solidFill>
                  <a:schemeClr val="bg1"/>
                </a:solidFill>
                <a:latin typeface="Arial"/>
                <a:ea typeface="+mn-ea"/>
                <a:cs typeface="Arial"/>
              </a:rPr>
              <a:t>Sjekkliste for lesing og skriving på 2.trinn</a:t>
            </a:r>
            <a:endParaRPr kumimoji="0" lang="nb-NO" sz="20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9842274D-D124-80F1-F0B6-CFA966524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C614-853D-4D43-8A0F-9A7CA2316DD2}" type="slidenum">
              <a:rPr lang="nb-NO" smtClean="0"/>
              <a:t>11</a:t>
            </a:fld>
            <a:endParaRPr lang="nb-NO"/>
          </a:p>
        </p:txBody>
      </p:sp>
      <p:pic>
        <p:nvPicPr>
          <p:cNvPr id="6" name="Grafikk 5" descr="Hjemme1 kontur">
            <a:hlinkClick r:id="rId2" action="ppaction://hlinksldjump"/>
            <a:extLst>
              <a:ext uri="{FF2B5EF4-FFF2-40B4-BE49-F238E27FC236}">
                <a16:creationId xmlns:a16="http://schemas.microsoft.com/office/drawing/2014/main" id="{839F3886-4B0B-9B0F-3E66-2CC1E4C458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" y="9282744"/>
            <a:ext cx="590842" cy="590842"/>
          </a:xfrm>
          <a:prstGeom prst="rect">
            <a:avLst/>
          </a:prstGeom>
        </p:spPr>
      </p:pic>
      <p:sp>
        <p:nvSpPr>
          <p:cNvPr id="2" name="Plassholder for bunntekst 5">
            <a:extLst>
              <a:ext uri="{FF2B5EF4-FFF2-40B4-BE49-F238E27FC236}">
                <a16:creationId xmlns:a16="http://schemas.microsoft.com/office/drawing/2014/main" id="{B185BF3B-2662-F08F-F8F3-7B3E386E3A79}"/>
              </a:ext>
            </a:extLst>
          </p:cNvPr>
          <p:cNvSpPr txBox="1">
            <a:spLocks/>
          </p:cNvSpPr>
          <p:nvPr/>
        </p:nvSpPr>
        <p:spPr>
          <a:xfrm>
            <a:off x="2251306" y="9346183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/>
              <a:t>©Risøroppvekst – plan for intensiv opplæring</a:t>
            </a:r>
          </a:p>
        </p:txBody>
      </p:sp>
    </p:spTree>
    <p:extLst>
      <p:ext uri="{BB962C8B-B14F-4D97-AF65-F5344CB8AC3E}">
        <p14:creationId xmlns:p14="http://schemas.microsoft.com/office/powerpoint/2010/main" val="31509045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DAE9E3F-EDB2-19DF-222E-0709EF2165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 4">
            <a:extLst>
              <a:ext uri="{FF2B5EF4-FFF2-40B4-BE49-F238E27FC236}">
                <a16:creationId xmlns:a16="http://schemas.microsoft.com/office/drawing/2014/main" id="{73808C6A-FB79-0773-7EB7-6086DC1B19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8485184"/>
              </p:ext>
            </p:extLst>
          </p:nvPr>
        </p:nvGraphicFramePr>
        <p:xfrm>
          <a:off x="140935" y="960719"/>
          <a:ext cx="6576130" cy="80689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92043">
                  <a:extLst>
                    <a:ext uri="{9D8B030D-6E8A-4147-A177-3AD203B41FA5}">
                      <a16:colId xmlns:a16="http://schemas.microsoft.com/office/drawing/2014/main" val="1777985730"/>
                    </a:ext>
                  </a:extLst>
                </a:gridCol>
                <a:gridCol w="2192044">
                  <a:extLst>
                    <a:ext uri="{9D8B030D-6E8A-4147-A177-3AD203B41FA5}">
                      <a16:colId xmlns:a16="http://schemas.microsoft.com/office/drawing/2014/main" val="458633131"/>
                    </a:ext>
                  </a:extLst>
                </a:gridCol>
                <a:gridCol w="2192043">
                  <a:extLst>
                    <a:ext uri="{9D8B030D-6E8A-4147-A177-3AD203B41FA5}">
                      <a16:colId xmlns:a16="http://schemas.microsoft.com/office/drawing/2014/main" val="3877178378"/>
                    </a:ext>
                  </a:extLst>
                </a:gridCol>
              </a:tblGrid>
              <a:tr h="8068980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lang="nb-NO" sz="1400" b="1" i="0" u="none" strike="noStrike" noProof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Lesing:</a:t>
                      </a:r>
                      <a:endParaRPr lang="nb-NO" sz="1400" b="1">
                        <a:latin typeface="Arial"/>
                        <a:cs typeface="Arial"/>
                      </a:endParaRPr>
                    </a:p>
                    <a:p>
                      <a:pPr marL="0" lvl="0" indent="0">
                        <a:buFont typeface="Wingdings" panose="05000000000000000000" pitchFamily="2" charset="2"/>
                        <a:buNone/>
                      </a:pPr>
                      <a:endParaRPr lang="nb-NO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1450" lvl="0" indent="-171450">
                        <a:buFont typeface="Wingdings" panose="05000000000000000000" pitchFamily="2" charset="2"/>
                        <a:buChar char="q"/>
                      </a:pPr>
                      <a:r>
                        <a:rPr lang="nb-NO" sz="1400" b="0">
                          <a:latin typeface="Arial"/>
                          <a:cs typeface="Arial"/>
                        </a:rPr>
                        <a:t>Har vansker med å lese diftonger (ei, au, ai, øy, oi).</a:t>
                      </a:r>
                    </a:p>
                    <a:p>
                      <a:pPr marL="0" lvl="0" indent="0">
                        <a:buFont typeface="Wingdings" panose="05000000000000000000" pitchFamily="2" charset="2"/>
                        <a:buNone/>
                      </a:pPr>
                      <a:endParaRPr lang="nb-NO" sz="1400" b="0">
                        <a:latin typeface="Arial"/>
                        <a:cs typeface="Arial"/>
                      </a:endParaRPr>
                    </a:p>
                    <a:p>
                      <a:pPr marL="171450" lvl="0" indent="-171450">
                        <a:buFont typeface="Wingdings" panose="05000000000000000000" pitchFamily="2" charset="2"/>
                        <a:buChar char="q"/>
                      </a:pPr>
                      <a:r>
                        <a:rPr lang="nb-NO" sz="1400" b="0">
                          <a:latin typeface="Arial"/>
                          <a:cs typeface="Arial"/>
                        </a:rPr>
                        <a:t>Hopper over eller gjetter seg til endelser på ord.</a:t>
                      </a:r>
                    </a:p>
                    <a:p>
                      <a:pPr marL="0" lvl="0" indent="0">
                        <a:buNone/>
                      </a:pPr>
                      <a:endParaRPr lang="nb-NO" sz="1400" b="0">
                        <a:latin typeface="Arial"/>
                        <a:cs typeface="Arial"/>
                      </a:endParaRPr>
                    </a:p>
                    <a:p>
                      <a:pPr marL="171450" lvl="0" indent="-171450">
                        <a:buFont typeface="Wingdings" panose="05000000000000000000" pitchFamily="2" charset="2"/>
                        <a:buChar char="q"/>
                      </a:pPr>
                      <a:r>
                        <a:rPr lang="nb-NO" sz="1400" b="0">
                          <a:latin typeface="Arial"/>
                          <a:cs typeface="Arial"/>
                        </a:rPr>
                        <a:t>Strever med å lese ord som ikke er lydrette.</a:t>
                      </a:r>
                    </a:p>
                    <a:p>
                      <a:pPr marL="0" lvl="0" indent="0">
                        <a:buFont typeface="Wingdings" panose="05000000000000000000" pitchFamily="2" charset="2"/>
                        <a:buNone/>
                      </a:pPr>
                      <a:endParaRPr lang="nb-NO" sz="1400" b="0">
                        <a:latin typeface="Arial"/>
                        <a:cs typeface="Arial"/>
                      </a:endParaRPr>
                    </a:p>
                    <a:p>
                      <a:pPr marL="171450" lvl="0" indent="-171450">
                        <a:buFont typeface="Wingdings" panose="05000000000000000000" pitchFamily="2" charset="2"/>
                        <a:buChar char="q"/>
                      </a:pPr>
                      <a:r>
                        <a:rPr lang="nb-NO" sz="14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Har lav lesehastighet, tar ikke pause ved punktum og komma.</a:t>
                      </a:r>
                    </a:p>
                    <a:p>
                      <a:pPr marL="0" lvl="0" indent="0">
                        <a:buFont typeface="Wingdings" panose="05000000000000000000" pitchFamily="2" charset="2"/>
                        <a:buNone/>
                      </a:pPr>
                      <a:endParaRPr lang="nb-NO" sz="1400" b="0">
                        <a:latin typeface="Arial"/>
                        <a:cs typeface="Arial"/>
                      </a:endParaRPr>
                    </a:p>
                    <a:p>
                      <a:pPr marL="171450" lvl="0" indent="-171450">
                        <a:buClr>
                          <a:srgbClr val="000000"/>
                        </a:buClr>
                        <a:buFont typeface="Wingdings,Sans-Serif" panose="05000000000000000000" pitchFamily="2" charset="2"/>
                        <a:buChar char="q"/>
                      </a:pPr>
                      <a:r>
                        <a:rPr lang="nb-NO" sz="1400" b="0" i="0" u="none" strike="noStrike" noProof="0">
                          <a:solidFill>
                            <a:schemeClr val="tx1"/>
                          </a:solidFill>
                          <a:latin typeface="Arial"/>
                        </a:rPr>
                        <a:t>Leser ikke ord med enkle konsonantforbindelser.</a:t>
                      </a:r>
                    </a:p>
                    <a:p>
                      <a:pPr marL="0" lvl="0" indent="0">
                        <a:buClr>
                          <a:srgbClr val="000000"/>
                        </a:buClr>
                        <a:buFont typeface="Wingdings,Sans-Serif" panose="05000000000000000000" pitchFamily="2" charset="2"/>
                        <a:buNone/>
                      </a:pPr>
                      <a:endParaRPr lang="en-US" sz="1400" b="0" i="0" u="none" strike="noStrike" noProof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171450" lvl="0" indent="-171450">
                        <a:buClr>
                          <a:srgbClr val="000000"/>
                        </a:buClr>
                        <a:buFont typeface="Wingdings,Sans-Serif" panose="05000000000000000000" pitchFamily="2" charset="2"/>
                        <a:buChar char="q"/>
                      </a:pPr>
                      <a:r>
                        <a:rPr lang="nb-NO" sz="1400" b="0" i="0" u="none" strike="noStrike" noProof="0">
                          <a:solidFill>
                            <a:schemeClr val="tx1"/>
                          </a:solidFill>
                          <a:latin typeface="Arial"/>
                        </a:rPr>
                        <a:t>Vansker med å avkode nonesensord (eks: </a:t>
                      </a:r>
                      <a:r>
                        <a:rPr lang="nb-NO" sz="1400" b="0" i="0" u="none" strike="noStrike" noProof="0" err="1">
                          <a:solidFill>
                            <a:schemeClr val="tx1"/>
                          </a:solidFill>
                          <a:latin typeface="Arial"/>
                        </a:rPr>
                        <a:t>topfys</a:t>
                      </a:r>
                      <a:r>
                        <a:rPr lang="nb-NO" sz="1400" b="0" i="0" u="none" strike="noStrike" noProof="0">
                          <a:solidFill>
                            <a:schemeClr val="tx1"/>
                          </a:solidFill>
                          <a:latin typeface="Arial"/>
                        </a:rPr>
                        <a:t>). </a:t>
                      </a:r>
                    </a:p>
                    <a:p>
                      <a:pPr marL="0" lvl="0" indent="0">
                        <a:buClr>
                          <a:srgbClr val="000000"/>
                        </a:buClr>
                        <a:buFont typeface="Wingdings,Sans-Serif" panose="05000000000000000000" pitchFamily="2" charset="2"/>
                        <a:buNone/>
                      </a:pPr>
                      <a:endParaRPr lang="nb-NO" sz="1400" b="0" i="0" u="none" strike="noStrike" noProof="0">
                        <a:solidFill>
                          <a:schemeClr val="tx1"/>
                        </a:solidFill>
                        <a:latin typeface="Arial"/>
                      </a:endParaRPr>
                    </a:p>
                    <a:p>
                      <a:pPr marL="0" lvl="0" indent="0">
                        <a:buClr>
                          <a:srgbClr val="000000"/>
                        </a:buClr>
                        <a:buFont typeface="Wingdings,Sans-Serif"/>
                        <a:buNone/>
                      </a:pPr>
                      <a:endParaRPr lang="nb-NO" sz="1400" b="0" i="0" u="none" strike="noStrike" kern="1200" noProof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  <a:p>
                      <a:pPr marL="171450" lvl="0" indent="-171450">
                        <a:buFont typeface="Wingdings" panose="05000000000000000000" pitchFamily="2" charset="2"/>
                        <a:buChar char="q"/>
                      </a:pPr>
                      <a:endParaRPr lang="nb-NO" sz="1400" b="0" i="0" kern="1200">
                        <a:solidFill>
                          <a:srgbClr val="FF0000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>
                    <a:lnL w="571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Font typeface="Wingdings" panose="05000000000000000000" pitchFamily="2" charset="2"/>
                        <a:buNone/>
                      </a:pPr>
                      <a:r>
                        <a:rPr lang="nb-NO" sz="1400" b="1">
                          <a:latin typeface="Arial"/>
                          <a:cs typeface="Arial"/>
                        </a:rPr>
                        <a:t>Skriving:</a:t>
                      </a:r>
                    </a:p>
                    <a:p>
                      <a:pPr marL="0" lvl="0" indent="0">
                        <a:buFont typeface="Wingdings" panose="05000000000000000000" pitchFamily="2" charset="2"/>
                        <a:buNone/>
                      </a:pPr>
                      <a:endParaRPr lang="nb-NO" sz="14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1450" lvl="0" indent="-171450">
                        <a:buFont typeface="Wingdings" panose="05000000000000000000" pitchFamily="2" charset="2"/>
                        <a:buChar char="q"/>
                      </a:pPr>
                      <a:r>
                        <a:rPr lang="nb-NO" sz="1400" b="0">
                          <a:latin typeface="Arial"/>
                          <a:cs typeface="Arial"/>
                        </a:rPr>
                        <a:t>Bruker fortsatt store bokstaver tilfeldig, speilvender bokstaver.</a:t>
                      </a:r>
                    </a:p>
                    <a:p>
                      <a:pPr marL="0" lvl="0" indent="0">
                        <a:buFont typeface="Wingdings" panose="05000000000000000000" pitchFamily="2" charset="2"/>
                        <a:buNone/>
                      </a:pPr>
                      <a:endParaRPr lang="nb-NO" sz="1400" b="0">
                        <a:latin typeface="Arial"/>
                        <a:cs typeface="Arial"/>
                      </a:endParaRPr>
                    </a:p>
                    <a:p>
                      <a:pPr marL="171450" lvl="0" indent="-171450">
                        <a:buFont typeface="Wingdings" panose="05000000000000000000" pitchFamily="2" charset="2"/>
                        <a:buChar char="q"/>
                      </a:pPr>
                      <a:r>
                        <a:rPr lang="nb-NO" sz="1400" b="0">
                          <a:latin typeface="Arial"/>
                          <a:cs typeface="Arial"/>
                        </a:rPr>
                        <a:t>Sliter med å koble lyder til riktige bokstaver.</a:t>
                      </a:r>
                    </a:p>
                    <a:p>
                      <a:pPr marL="0" lvl="0" indent="0">
                        <a:buFont typeface="Wingdings" panose="05000000000000000000" pitchFamily="2" charset="2"/>
                        <a:buNone/>
                      </a:pPr>
                      <a:endParaRPr lang="nb-NO" sz="1400" b="0">
                        <a:latin typeface="Arial"/>
                        <a:cs typeface="Arial"/>
                      </a:endParaRPr>
                    </a:p>
                    <a:p>
                      <a:pPr marL="171450" lvl="0" indent="-171450">
                        <a:buFont typeface="Wingdings" panose="05000000000000000000" pitchFamily="2" charset="2"/>
                        <a:buChar char="q"/>
                      </a:pPr>
                      <a:r>
                        <a:rPr lang="nb-NO" sz="1400" b="0" i="0" u="none" strike="noStrike" noProof="0">
                          <a:solidFill>
                            <a:schemeClr val="tx1"/>
                          </a:solidFill>
                          <a:latin typeface="Arial"/>
                        </a:rPr>
                        <a:t>Skriver lydrett, men feil (for eksempel «kåm» for "kom").</a:t>
                      </a:r>
                    </a:p>
                    <a:p>
                      <a:pPr marL="171450" lvl="0" indent="-171450">
                        <a:buFont typeface="Wingdings" panose="05000000000000000000" pitchFamily="2" charset="2"/>
                        <a:buChar char="q"/>
                      </a:pPr>
                      <a:endParaRPr lang="nb-NO" sz="1400" b="0" i="0" u="none" strike="noStrike" noProof="0">
                        <a:solidFill>
                          <a:srgbClr val="FF0000"/>
                        </a:solidFill>
                        <a:latin typeface="Arial"/>
                      </a:endParaRPr>
                    </a:p>
                    <a:p>
                      <a:pPr marL="171450" lvl="0" indent="-171450">
                        <a:buFont typeface="Wingdings" panose="05000000000000000000" pitchFamily="2" charset="2"/>
                        <a:buChar char="q"/>
                      </a:pPr>
                      <a:r>
                        <a:rPr lang="nb-NO" sz="1400" b="0" i="0" u="none" strike="noStrike" noProof="0">
                          <a:solidFill>
                            <a:schemeClr val="tx1"/>
                          </a:solidFill>
                          <a:latin typeface="Arial"/>
                        </a:rPr>
                        <a:t>Skriver de vanligste høyfrekvente ordene konsekvent feil.</a:t>
                      </a:r>
                    </a:p>
                    <a:p>
                      <a:pPr marL="171450" lvl="0" indent="-171450">
                        <a:buFont typeface="Wingdings" panose="05000000000000000000" pitchFamily="2" charset="2"/>
                        <a:buChar char="q"/>
                      </a:pPr>
                      <a:endParaRPr lang="nb-NO" sz="1400" b="0" i="0" u="none" strike="noStrike" noProof="0">
                        <a:solidFill>
                          <a:schemeClr val="tx1"/>
                        </a:solidFill>
                        <a:latin typeface="Arial"/>
                      </a:endParaRPr>
                    </a:p>
                    <a:p>
                      <a:pPr marL="171450" lvl="0" indent="-171450">
                        <a:buFont typeface="Wingdings" panose="05000000000000000000" pitchFamily="2" charset="2"/>
                        <a:buChar char="q"/>
                      </a:pPr>
                      <a:r>
                        <a:rPr lang="nb-NO" sz="1400" b="0" i="0" u="none" strike="noStrike" noProof="0">
                          <a:solidFill>
                            <a:schemeClr val="tx1"/>
                          </a:solidFill>
                          <a:latin typeface="Arial"/>
                        </a:rPr>
                        <a:t>Strever med oppbyggingen i tekster.</a:t>
                      </a:r>
                    </a:p>
                    <a:p>
                      <a:pPr marL="171450" lvl="0" indent="-171450">
                        <a:buFont typeface="Wingdings" panose="05000000000000000000" pitchFamily="2" charset="2"/>
                        <a:buChar char="q"/>
                      </a:pPr>
                      <a:endParaRPr lang="nb-NO" sz="1400" b="0" i="0" kern="1200">
                        <a:solidFill>
                          <a:srgbClr val="FF0000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>
                    <a:lnL w="571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nb-NO" sz="1400" b="1" i="0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Språkforståelse: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nb-NO" sz="1400" b="1" i="0" kern="120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  <a:p>
                      <a:pPr marL="171450" marR="0" lvl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nb-NO" sz="1400" b="0" i="0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Har et svært begrenset ordforråd og bruker vage eller upresise ord som ting, sånn, der og greie.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nb-NO" sz="1400" b="1" i="0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71450" indent="-171450">
                        <a:buFont typeface="Wingdings" panose="05000000000000000000" pitchFamily="2" charset="2"/>
                        <a:buChar char="q"/>
                      </a:pPr>
                      <a:r>
                        <a:rPr lang="nb-NO" sz="1400" b="0" i="0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Setningene er ofte ufullstendige eller usammenhengende.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nb-NO" sz="1400" b="0" i="0" kern="120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  <a:p>
                      <a:pPr marL="171450" indent="-171450">
                        <a:buFont typeface="Wingdings" panose="05000000000000000000" pitchFamily="2" charset="2"/>
                        <a:buChar char="q"/>
                      </a:pPr>
                      <a:r>
                        <a:rPr lang="nb-NO" sz="1400" b="0" i="0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Eleven er passiv i refleksjoner og muntlige samtaler og bruker et enkelt språk.</a:t>
                      </a:r>
                    </a:p>
                    <a:p>
                      <a:pPr marL="171450" lvl="0" indent="-171450">
                        <a:buFont typeface="Wingdings" panose="05000000000000000000" pitchFamily="2" charset="2"/>
                        <a:buChar char="q"/>
                      </a:pPr>
                      <a:endParaRPr lang="nb-NO" sz="1400" b="0" i="0" kern="120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  <a:p>
                      <a:pPr marL="171450" lvl="0" indent="-171450">
                        <a:buFont typeface="Wingdings" panose="05000000000000000000" pitchFamily="2" charset="2"/>
                        <a:buChar char="q"/>
                      </a:pPr>
                      <a:r>
                        <a:rPr lang="nb-NO" sz="1400" b="0" i="0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Vanskelig å følgje instruksjoner gitt muntlig eller skriftlig. </a:t>
                      </a:r>
                    </a:p>
                    <a:p>
                      <a:pPr marL="171450" lvl="0" indent="-171450">
                        <a:buFont typeface="Wingdings" panose="05000000000000000000" pitchFamily="2" charset="2"/>
                        <a:buChar char="q"/>
                      </a:pPr>
                      <a:endParaRPr lang="nb-NO" sz="1400" b="0" i="0" kern="1200">
                        <a:solidFill>
                          <a:srgbClr val="FF0000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>
                    <a:lnL w="571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3680276"/>
                  </a:ext>
                </a:extLst>
              </a:tr>
            </a:tbl>
          </a:graphicData>
        </a:graphic>
      </p:graphicFrame>
      <p:sp>
        <p:nvSpPr>
          <p:cNvPr id="5" name="Tittel 4">
            <a:extLst>
              <a:ext uri="{FF2B5EF4-FFF2-40B4-BE49-F238E27FC236}">
                <a16:creationId xmlns:a16="http://schemas.microsoft.com/office/drawing/2014/main" id="{EF1AA958-27B2-3769-D2A3-EAC28974533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166946"/>
            <a:ext cx="6858000" cy="40011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lang="nb-NO" sz="2000">
                <a:solidFill>
                  <a:schemeClr val="bg1"/>
                </a:solidFill>
                <a:latin typeface="Arial"/>
                <a:ea typeface="+mn-ea"/>
                <a:cs typeface="Arial"/>
              </a:rPr>
              <a:t>Sjekkliste for lesing og skriving på 3.trinn</a:t>
            </a:r>
            <a:endParaRPr kumimoji="0" lang="nb-NO" sz="20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58D60C44-C08C-AF5B-64AF-7A0E853CE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C614-853D-4D43-8A0F-9A7CA2316DD2}" type="slidenum">
              <a:rPr lang="nb-NO" smtClean="0"/>
              <a:t>12</a:t>
            </a:fld>
            <a:endParaRPr lang="nb-NO"/>
          </a:p>
        </p:txBody>
      </p:sp>
      <p:pic>
        <p:nvPicPr>
          <p:cNvPr id="6" name="Grafikk 5" descr="Hjemme1 kontur">
            <a:hlinkClick r:id="rId2" action="ppaction://hlinksldjump"/>
            <a:extLst>
              <a:ext uri="{FF2B5EF4-FFF2-40B4-BE49-F238E27FC236}">
                <a16:creationId xmlns:a16="http://schemas.microsoft.com/office/drawing/2014/main" id="{8451F5D7-1FB5-C7A0-444A-F3F819FFDA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" y="9282744"/>
            <a:ext cx="590842" cy="590842"/>
          </a:xfrm>
          <a:prstGeom prst="rect">
            <a:avLst/>
          </a:prstGeom>
        </p:spPr>
      </p:pic>
      <p:sp>
        <p:nvSpPr>
          <p:cNvPr id="2" name="Plassholder for bunntekst 5">
            <a:extLst>
              <a:ext uri="{FF2B5EF4-FFF2-40B4-BE49-F238E27FC236}">
                <a16:creationId xmlns:a16="http://schemas.microsoft.com/office/drawing/2014/main" id="{796178E8-8BC2-D5A2-4827-33B1722A1778}"/>
              </a:ext>
            </a:extLst>
          </p:cNvPr>
          <p:cNvSpPr txBox="1">
            <a:spLocks/>
          </p:cNvSpPr>
          <p:nvPr/>
        </p:nvSpPr>
        <p:spPr>
          <a:xfrm>
            <a:off x="2251306" y="9346183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/>
              <a:t>©Risøroppvekst – plan for intensiv opplæring</a:t>
            </a:r>
          </a:p>
        </p:txBody>
      </p:sp>
    </p:spTree>
    <p:extLst>
      <p:ext uri="{BB962C8B-B14F-4D97-AF65-F5344CB8AC3E}">
        <p14:creationId xmlns:p14="http://schemas.microsoft.com/office/powerpoint/2010/main" val="6953929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1FE090A-A00C-8EEF-4477-440DDA107A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 4">
            <a:extLst>
              <a:ext uri="{FF2B5EF4-FFF2-40B4-BE49-F238E27FC236}">
                <a16:creationId xmlns:a16="http://schemas.microsoft.com/office/drawing/2014/main" id="{74EA4A74-78E6-9398-3D39-8D09246B57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3276608"/>
              </p:ext>
            </p:extLst>
          </p:nvPr>
        </p:nvGraphicFramePr>
        <p:xfrm>
          <a:off x="140935" y="960719"/>
          <a:ext cx="6576130" cy="86270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92043">
                  <a:extLst>
                    <a:ext uri="{9D8B030D-6E8A-4147-A177-3AD203B41FA5}">
                      <a16:colId xmlns:a16="http://schemas.microsoft.com/office/drawing/2014/main" val="1777985730"/>
                    </a:ext>
                  </a:extLst>
                </a:gridCol>
                <a:gridCol w="2192044">
                  <a:extLst>
                    <a:ext uri="{9D8B030D-6E8A-4147-A177-3AD203B41FA5}">
                      <a16:colId xmlns:a16="http://schemas.microsoft.com/office/drawing/2014/main" val="562514771"/>
                    </a:ext>
                  </a:extLst>
                </a:gridCol>
                <a:gridCol w="2192043">
                  <a:extLst>
                    <a:ext uri="{9D8B030D-6E8A-4147-A177-3AD203B41FA5}">
                      <a16:colId xmlns:a16="http://schemas.microsoft.com/office/drawing/2014/main" val="271851026"/>
                    </a:ext>
                  </a:extLst>
                </a:gridCol>
              </a:tblGrid>
              <a:tr h="8627034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lang="nb-NO" sz="1400" b="1" i="0" u="none" strike="noStrike" noProof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Lesing:</a:t>
                      </a:r>
                    </a:p>
                    <a:p>
                      <a:pPr marL="0" lvl="0" indent="0">
                        <a:buFont typeface="Wingdings" panose="05000000000000000000" pitchFamily="2" charset="2"/>
                        <a:buNone/>
                      </a:pPr>
                      <a:endParaRPr lang="nb-NO" sz="1400" b="0" i="0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71450" lvl="0" indent="-171450">
                        <a:buFont typeface="Wingdings" panose="05000000000000000000" pitchFamily="2" charset="2"/>
                        <a:buChar char="q"/>
                      </a:pPr>
                      <a:r>
                        <a:rPr lang="nb-NO" sz="1400" b="0" i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Vansker med å lese enkle tekster med leseflyt. </a:t>
                      </a:r>
                    </a:p>
                    <a:p>
                      <a:pPr marL="171450" lvl="0" indent="-171450">
                        <a:buFont typeface="Wingdings" panose="05000000000000000000" pitchFamily="2" charset="2"/>
                        <a:buChar char="q"/>
                      </a:pPr>
                      <a:endParaRPr lang="nb-NO" sz="1400" b="0" i="0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71450" lvl="0" indent="-171450">
                        <a:buFont typeface="Wingdings" panose="05000000000000000000" pitchFamily="2" charset="2"/>
                        <a:buChar char="q"/>
                      </a:pPr>
                      <a:r>
                        <a:rPr lang="nb-NO" sz="1400" b="0" i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Leser uten innlevelse.</a:t>
                      </a:r>
                    </a:p>
                    <a:p>
                      <a:pPr marL="0" lvl="0" indent="0">
                        <a:buNone/>
                      </a:pPr>
                      <a:endParaRPr lang="nb-NO" sz="1400" b="0" i="0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71450" lvl="0" indent="-171450">
                        <a:buFont typeface="Wingdings" panose="05000000000000000000" pitchFamily="2" charset="2"/>
                        <a:buChar char="q"/>
                      </a:pPr>
                      <a:r>
                        <a:rPr lang="nb-NO" sz="1400" b="0" i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Korrigerer ikke feillesing spontant.</a:t>
                      </a:r>
                    </a:p>
                    <a:p>
                      <a:pPr marL="171450" lvl="0" indent="-171450">
                        <a:buFont typeface="Wingdings" panose="05000000000000000000" pitchFamily="2" charset="2"/>
                        <a:buChar char="q"/>
                      </a:pPr>
                      <a:endParaRPr lang="nb-NO" sz="1400" b="0" i="0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71450" lvl="0" indent="-171450">
                        <a:buFont typeface="Wingdings" panose="05000000000000000000" pitchFamily="2" charset="2"/>
                        <a:buChar char="q"/>
                      </a:pPr>
                      <a:r>
                        <a:rPr lang="nb-NO" sz="1400" b="0" i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Klarer ikke å hente ut informasjon fra tekst og bilde i sammensatte tekster.</a:t>
                      </a:r>
                    </a:p>
                    <a:p>
                      <a:pPr marL="171450" lvl="0" indent="-171450">
                        <a:buFont typeface="Wingdings" panose="05000000000000000000" pitchFamily="2" charset="2"/>
                        <a:buChar char="q"/>
                      </a:pPr>
                      <a:endParaRPr lang="nb-NO" sz="1400" b="0" i="0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71450" lvl="0" indent="-171450">
                        <a:buFont typeface="Wingdings" panose="05000000000000000000" pitchFamily="2" charset="2"/>
                        <a:buChar char="q"/>
                      </a:pPr>
                      <a:r>
                        <a:rPr lang="nb-NO" sz="14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Vansker med å lese komplekse grafemer (</a:t>
                      </a:r>
                      <a:r>
                        <a:rPr lang="nb-NO" sz="1400" b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nk</a:t>
                      </a:r>
                      <a:r>
                        <a:rPr lang="nb-NO" sz="14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ng, </a:t>
                      </a:r>
                      <a:r>
                        <a:rPr lang="nb-NO" sz="1400" b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kj</a:t>
                      </a:r>
                      <a:r>
                        <a:rPr lang="nb-NO" sz="14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nb-NO" sz="1400" b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sj</a:t>
                      </a:r>
                      <a:r>
                        <a:rPr lang="nb-NO" sz="14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nb-NO" sz="1400" b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gj</a:t>
                      </a:r>
                      <a:r>
                        <a:rPr lang="nb-NO" sz="14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). </a:t>
                      </a:r>
                      <a:endParaRPr lang="nb-NO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lvl="0" indent="0">
                        <a:buFont typeface="Wingdings" panose="05000000000000000000" pitchFamily="2" charset="2"/>
                        <a:buNone/>
                      </a:pPr>
                      <a:r>
                        <a:rPr lang="nb-NO" sz="14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171450" lvl="0" indent="-171450">
                        <a:buFont typeface="Wingdings" panose="05000000000000000000" pitchFamily="2" charset="2"/>
                        <a:buChar char="q"/>
                      </a:pPr>
                      <a:endParaRPr lang="nb-NO" sz="1400" b="0" i="0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lvl="0" indent="0">
                        <a:buFont typeface="Wingdings" panose="05000000000000000000" pitchFamily="2" charset="2"/>
                        <a:buNone/>
                      </a:pPr>
                      <a:r>
                        <a:rPr lang="nb-NO" sz="1400" b="0" i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nb-NO" sz="1400" b="0" i="0" kern="120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lvl="0" indent="0">
                        <a:buNone/>
                      </a:pPr>
                      <a:endParaRPr lang="nb-NO" sz="1400" b="1" i="0" u="none" strike="noStrike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None/>
                      </a:pPr>
                      <a:endParaRPr lang="nb-NO" sz="1400" b="0" i="0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Font typeface="Wingdings" panose="05000000000000000000" pitchFamily="2" charset="2"/>
                        <a:buNone/>
                      </a:pPr>
                      <a:r>
                        <a:rPr lang="nb-NO" sz="1400" b="1" i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Skriving:</a:t>
                      </a:r>
                    </a:p>
                    <a:p>
                      <a:pPr marL="171450" lvl="0" indent="-171450">
                        <a:buFont typeface="Wingdings" panose="05000000000000000000" pitchFamily="2" charset="2"/>
                        <a:buChar char="q"/>
                      </a:pPr>
                      <a:endParaRPr lang="nb-NO" sz="1400" b="0" i="0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71450" lvl="0" indent="-171450">
                        <a:buFont typeface="Wingdings" panose="05000000000000000000" pitchFamily="2" charset="2"/>
                        <a:buChar char="q"/>
                      </a:pPr>
                      <a:r>
                        <a:rPr lang="nb-NO" sz="1400" b="0" i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Har mange ortografiske feil (</a:t>
                      </a:r>
                      <a:r>
                        <a:rPr lang="nb-NO" sz="1400" b="0" i="0" kern="120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sjøre</a:t>
                      </a:r>
                      <a:r>
                        <a:rPr lang="nb-NO" sz="1400" b="0" i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/kjøre, </a:t>
                      </a:r>
                      <a:r>
                        <a:rPr lang="nb-NO" sz="1400" b="0" i="0" kern="120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sjorte</a:t>
                      </a:r>
                      <a:r>
                        <a:rPr lang="nb-NO" sz="1400" b="0" i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/skjorte) eller feil med dobbel konsonant.</a:t>
                      </a:r>
                    </a:p>
                    <a:p>
                      <a:pPr marL="0" lvl="0" indent="0">
                        <a:buFont typeface="Wingdings" panose="05000000000000000000" pitchFamily="2" charset="2"/>
                        <a:buNone/>
                      </a:pPr>
                      <a:endParaRPr lang="nb-NO" sz="1400" b="0" i="0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71450" marR="0" lvl="0" indent="-1714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</a:pPr>
                      <a:r>
                        <a:rPr lang="nb-NO" sz="14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Har hyppige feil med stumme lyder, dobbel konsonanter, komplekse grafem, diftonger og høyfrekvente ord.</a:t>
                      </a:r>
                    </a:p>
                    <a:p>
                      <a:pPr marL="0" lvl="0" indent="0">
                        <a:buFont typeface="Wingdings" panose="05000000000000000000" pitchFamily="2" charset="2"/>
                        <a:buNone/>
                      </a:pPr>
                      <a:endParaRPr lang="nb-NO" sz="1400" b="0" i="0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71450" lvl="0" indent="-171450">
                        <a:buFont typeface="Wingdings" panose="05000000000000000000" pitchFamily="2" charset="2"/>
                        <a:buChar char="q"/>
                      </a:pPr>
                      <a:r>
                        <a:rPr lang="nb-NO" sz="1400" b="0" i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Skriver sakte og med mye usikkerhet, må fortsatt </a:t>
                      </a:r>
                      <a:r>
                        <a:rPr lang="nb-NO" sz="1400" b="0" i="0" kern="120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lydere</a:t>
                      </a:r>
                      <a:r>
                        <a:rPr lang="nb-NO" sz="1400" b="0" i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seg fram.</a:t>
                      </a:r>
                    </a:p>
                    <a:p>
                      <a:pPr marL="0" lvl="0" indent="0">
                        <a:buFont typeface="Wingdings" panose="05000000000000000000" pitchFamily="2" charset="2"/>
                        <a:buNone/>
                      </a:pPr>
                      <a:endParaRPr lang="nb-NO" sz="1400" b="0" i="0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71450" lvl="0" indent="-171450">
                        <a:buFont typeface="Wingdings" panose="05000000000000000000" pitchFamily="2" charset="2"/>
                        <a:buChar char="q"/>
                      </a:pPr>
                      <a:r>
                        <a:rPr lang="nb-NO" sz="1400" b="0" i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Strever med tegnsetting, punktum. </a:t>
                      </a:r>
                    </a:p>
                    <a:p>
                      <a:pPr marL="0" lvl="0" indent="0">
                        <a:buFont typeface="Wingdings" panose="05000000000000000000" pitchFamily="2" charset="2"/>
                        <a:buNone/>
                      </a:pPr>
                      <a:endParaRPr lang="nb-NO" sz="1400" b="0" i="0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71450" lvl="0" indent="-171450">
                        <a:buFont typeface="Wingdings" panose="05000000000000000000" pitchFamily="2" charset="2"/>
                        <a:buChar char="q"/>
                      </a:pPr>
                      <a:r>
                        <a:rPr lang="nb-NO" sz="1400" b="0" i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Skriften er fortsatt vanskelig å lese, med utydelige bokstaver og varierende størrelse.</a:t>
                      </a:r>
                    </a:p>
                    <a:p>
                      <a:pPr marL="0" lvl="0" indent="0">
                        <a:buFont typeface="Wingdings" panose="05000000000000000000" pitchFamily="2" charset="2"/>
                        <a:buNone/>
                      </a:pPr>
                      <a:endParaRPr lang="nb-NO" sz="1400" b="0" i="0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71450" indent="-171450">
                        <a:buFont typeface="Wingdings" panose="05000000000000000000" pitchFamily="2" charset="2"/>
                        <a:buChar char="q"/>
                      </a:pPr>
                      <a:r>
                        <a:rPr lang="nb-NO" sz="1400" b="0" i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Mangler bevissthet om hvorfor og for hvem man skriver – tekstene kan bli uengasjerte eller irrelevante</a:t>
                      </a:r>
                    </a:p>
                  </a:txBody>
                  <a:tcPr>
                    <a:lnL w="571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nb-NO" sz="1400" b="1" i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Språkforståelse: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nb-NO" sz="1400" b="0" i="0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71450" lvl="0" indent="-171450">
                        <a:buFont typeface="Wingdings" panose="05000000000000000000" pitchFamily="2" charset="2"/>
                        <a:buChar char="q"/>
                      </a:pPr>
                      <a:r>
                        <a:rPr lang="nb-NO" sz="1400" b="0" i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Henter ikke ut relevant informasjon fra tekster og bilder i sammensatte tekster. </a:t>
                      </a:r>
                    </a:p>
                    <a:p>
                      <a:pPr marL="171450" lvl="0" indent="-171450">
                        <a:buFont typeface="Wingdings" panose="05000000000000000000" pitchFamily="2" charset="2"/>
                        <a:buChar char="q"/>
                      </a:pPr>
                      <a:endParaRPr lang="nb-NO" sz="1400" b="0" i="0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71450" lvl="0" indent="-171450">
                        <a:buFont typeface="Wingdings" panose="05000000000000000000" pitchFamily="2" charset="2"/>
                        <a:buChar char="q"/>
                      </a:pPr>
                      <a:r>
                        <a:rPr lang="nb-NO" sz="1400" b="0" i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Kan ikke forskjell på fakta og mening. 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q"/>
                      </a:pPr>
                      <a:endParaRPr lang="nb-NO" sz="1400" b="0" i="0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71450" indent="-171450">
                        <a:buFont typeface="Wingdings" panose="05000000000000000000" pitchFamily="2" charset="2"/>
                        <a:buChar char="q"/>
                      </a:pPr>
                      <a:r>
                        <a:rPr lang="nb-NO" sz="1400" b="0" i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Har vansker med å forstå og bruke abstrakte begreper.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q"/>
                      </a:pPr>
                      <a:endParaRPr lang="nb-NO" sz="1400" b="0" i="0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71450" marR="0" lvl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nb-NO" sz="1400" b="0" i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Strever å finne antonymer og synonymer. </a:t>
                      </a:r>
                    </a:p>
                    <a:p>
                      <a:pPr marL="0" indent="0">
                        <a:buNone/>
                      </a:pPr>
                      <a:endParaRPr lang="nb-NO" sz="1400" b="0" i="0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3680276"/>
                  </a:ext>
                </a:extLst>
              </a:tr>
            </a:tbl>
          </a:graphicData>
        </a:graphic>
      </p:graphicFrame>
      <p:sp>
        <p:nvSpPr>
          <p:cNvPr id="5" name="Tittel 4">
            <a:extLst>
              <a:ext uri="{FF2B5EF4-FFF2-40B4-BE49-F238E27FC236}">
                <a16:creationId xmlns:a16="http://schemas.microsoft.com/office/drawing/2014/main" id="{36A3D183-CD64-665F-F8CF-83A8C367C40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166946"/>
            <a:ext cx="6858000" cy="40011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lang="nb-NO" sz="2000">
                <a:solidFill>
                  <a:schemeClr val="bg1"/>
                </a:solidFill>
                <a:latin typeface="Arial"/>
                <a:ea typeface="+mn-ea"/>
                <a:cs typeface="Arial"/>
              </a:rPr>
              <a:t>Sjekkliste for lesing og skriving på 4.trinn</a:t>
            </a:r>
            <a:endParaRPr kumimoji="0" lang="nb-NO" sz="20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48568D65-AA73-4A89-0AFE-AAF7BC834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C614-853D-4D43-8A0F-9A7CA2316DD2}" type="slidenum">
              <a:rPr lang="nb-NO" smtClean="0"/>
              <a:t>13</a:t>
            </a:fld>
            <a:endParaRPr lang="nb-NO"/>
          </a:p>
        </p:txBody>
      </p:sp>
      <p:pic>
        <p:nvPicPr>
          <p:cNvPr id="6" name="Grafikk 5" descr="Hjemme1 kontur">
            <a:hlinkClick r:id="rId2" action="ppaction://hlinksldjump"/>
            <a:extLst>
              <a:ext uri="{FF2B5EF4-FFF2-40B4-BE49-F238E27FC236}">
                <a16:creationId xmlns:a16="http://schemas.microsoft.com/office/drawing/2014/main" id="{0D4881B0-31C1-B6B0-DAC1-9668239185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" y="9525000"/>
            <a:ext cx="348586" cy="348586"/>
          </a:xfrm>
          <a:prstGeom prst="rect">
            <a:avLst/>
          </a:prstGeom>
        </p:spPr>
      </p:pic>
      <p:sp>
        <p:nvSpPr>
          <p:cNvPr id="2" name="Plassholder for bunntekst 5">
            <a:extLst>
              <a:ext uri="{FF2B5EF4-FFF2-40B4-BE49-F238E27FC236}">
                <a16:creationId xmlns:a16="http://schemas.microsoft.com/office/drawing/2014/main" id="{F78D537E-1FD7-022C-BDC8-6EC6956BCB44}"/>
              </a:ext>
            </a:extLst>
          </p:cNvPr>
          <p:cNvSpPr txBox="1">
            <a:spLocks/>
          </p:cNvSpPr>
          <p:nvPr/>
        </p:nvSpPr>
        <p:spPr>
          <a:xfrm>
            <a:off x="2251306" y="9346183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/>
              <a:t>©Risøroppvekst – plan for intensiv opplæring</a:t>
            </a:r>
          </a:p>
        </p:txBody>
      </p:sp>
    </p:spTree>
    <p:extLst>
      <p:ext uri="{BB962C8B-B14F-4D97-AF65-F5344CB8AC3E}">
        <p14:creationId xmlns:p14="http://schemas.microsoft.com/office/powerpoint/2010/main" val="7375124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B1BA986-A0CF-4561-C974-E7545CD5D7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55AB495-BAC4-FCEB-5DAA-B3CB8AF3A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16590"/>
            <a:ext cx="6858000" cy="2869809"/>
          </a:xfrm>
          <a:solidFill>
            <a:schemeClr val="accent6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nb-NO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Regning - kjennetegn	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EB4B97D0-C7FF-0A6E-67F8-D3CCF1748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C614-853D-4D43-8A0F-9A7CA2316DD2}" type="slidenum">
              <a:rPr lang="nb-NO" smtClean="0"/>
              <a:t>14</a:t>
            </a:fld>
            <a:endParaRPr lang="nb-NO"/>
          </a:p>
        </p:txBody>
      </p:sp>
      <p:sp>
        <p:nvSpPr>
          <p:cNvPr id="3" name="Plassholder for bunntekst 5">
            <a:extLst>
              <a:ext uri="{FF2B5EF4-FFF2-40B4-BE49-F238E27FC236}">
                <a16:creationId xmlns:a16="http://schemas.microsoft.com/office/drawing/2014/main" id="{7DBCA9BC-5837-7D4D-40DD-938DAAF54C63}"/>
              </a:ext>
            </a:extLst>
          </p:cNvPr>
          <p:cNvSpPr txBox="1">
            <a:spLocks/>
          </p:cNvSpPr>
          <p:nvPr/>
        </p:nvSpPr>
        <p:spPr>
          <a:xfrm>
            <a:off x="2251306" y="9346183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/>
              <a:t>©Risøroppvekst – plan for intensiv opplæring</a:t>
            </a:r>
          </a:p>
        </p:txBody>
      </p:sp>
    </p:spTree>
    <p:extLst>
      <p:ext uri="{BB962C8B-B14F-4D97-AF65-F5344CB8AC3E}">
        <p14:creationId xmlns:p14="http://schemas.microsoft.com/office/powerpoint/2010/main" val="27866577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A528F0C-87D0-CC02-FEC0-C538C4B163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 4">
            <a:extLst>
              <a:ext uri="{FF2B5EF4-FFF2-40B4-BE49-F238E27FC236}">
                <a16:creationId xmlns:a16="http://schemas.microsoft.com/office/drawing/2014/main" id="{9D9B3BCA-138A-6B2F-9C8D-38E003EA57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4667558"/>
              </p:ext>
            </p:extLst>
          </p:nvPr>
        </p:nvGraphicFramePr>
        <p:xfrm>
          <a:off x="140935" y="724820"/>
          <a:ext cx="6576130" cy="8564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02111">
                  <a:extLst>
                    <a:ext uri="{9D8B030D-6E8A-4147-A177-3AD203B41FA5}">
                      <a16:colId xmlns:a16="http://schemas.microsoft.com/office/drawing/2014/main" val="1777985730"/>
                    </a:ext>
                  </a:extLst>
                </a:gridCol>
                <a:gridCol w="2274019">
                  <a:extLst>
                    <a:ext uri="{9D8B030D-6E8A-4147-A177-3AD203B41FA5}">
                      <a16:colId xmlns:a16="http://schemas.microsoft.com/office/drawing/2014/main" val="981563579"/>
                    </a:ext>
                  </a:extLst>
                </a:gridCol>
              </a:tblGrid>
              <a:tr h="8564280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lang="nb-NO" sz="14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Digitale ressurser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nb-NO" sz="14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nb-NO" sz="1400" b="1" i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2"/>
                        </a:rPr>
                        <a:t>Tallkuber</a:t>
                      </a:r>
                      <a:r>
                        <a:rPr lang="nb-NO" sz="1400" b="1" i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- </a:t>
                      </a:r>
                      <a:r>
                        <a:rPr lang="nb-NO" sz="1400" b="0" i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Her kan man bli kjent med tallene, og hvordan man kan bruke tall på ulike måter. Det er fine sanger, historier osv. </a:t>
                      </a: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nb-NO" sz="1400" b="1" i="0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nb-NO" sz="1400">
                          <a:latin typeface="Arial" panose="020B0604020202020204" pitchFamily="34" charset="0"/>
                          <a:cs typeface="Arial" panose="020B0604020202020204" pitchFamily="34" charset="0"/>
                          <a:hlinkClick r:id="rId3"/>
                        </a:rPr>
                        <a:t>MK-X</a:t>
                      </a:r>
                      <a:r>
                        <a:rPr lang="nb-NO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Her jobber man med oppgaver på en annerledes måte. Her skal elevene hjelpe agenter med å løse ulike matematiske utfordringer. </a:t>
                      </a: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nb-NO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nb-NO" sz="1400" err="1">
                          <a:latin typeface="Arial" panose="020B0604020202020204" pitchFamily="34" charset="0"/>
                          <a:cs typeface="Arial" panose="020B0604020202020204" pitchFamily="34" charset="0"/>
                          <a:hlinkClick r:id="rId4"/>
                        </a:rPr>
                        <a:t>Mattegrubliser</a:t>
                      </a:r>
                      <a:r>
                        <a:rPr lang="nb-NO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fra Nysgjerrigper. Ferdige oppgaver man kan bruke for å reflektere muntlig sammen i klasse eller gruppe</a:t>
                      </a: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nb-NO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nb-NO" sz="1400">
                          <a:latin typeface="Arial" panose="020B0604020202020204" pitchFamily="34" charset="0"/>
                          <a:cs typeface="Arial" panose="020B0604020202020204" pitchFamily="34" charset="0"/>
                          <a:hlinkClick r:id="rId5"/>
                        </a:rPr>
                        <a:t>Mattelist</a:t>
                      </a:r>
                      <a:r>
                        <a:rPr lang="nb-NO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Mattelist er en gratis nettside med matematiske oppgaver og aktiviteter for barnehage og skole. Oppgavene har lav terskel for å komme i gang, men gir rom for utfordringer og utforsking. Lærere kan bruke den til å finne oppgaver som passer til læreplanen og til å skape engasjerende undervisning for hele klassen.</a:t>
                      </a: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nb-NO" sz="1400"/>
                    </a:p>
                    <a:p>
                      <a:pPr marL="0" lvl="0" indent="0">
                        <a:buNone/>
                      </a:pPr>
                      <a:endParaRPr lang="nb-NO" sz="1400" b="1" i="0" u="none" strike="noStrike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lvl="0" indent="0">
                        <a:buNone/>
                      </a:pPr>
                      <a:endParaRPr lang="nb-NO" sz="1400" b="1" i="0" u="none" strike="noStrike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lvl="0" indent="0">
                        <a:buNone/>
                      </a:pPr>
                      <a:r>
                        <a:rPr lang="nb-NO" sz="1400" b="1" i="0" u="none" strike="noStrike" noProof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Litteratur:</a:t>
                      </a:r>
                    </a:p>
                    <a:p>
                      <a:pPr marL="0" lvl="0" indent="0">
                        <a:buNone/>
                      </a:pPr>
                      <a:endParaRPr lang="nb-NO" sz="1400" b="1" i="0" u="none" strike="noStrike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lvl="0" indent="0">
                        <a:buNone/>
                      </a:pPr>
                      <a:endParaRPr lang="nb-NO" sz="1400" b="1" i="0" u="none" strike="noStrike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400" b="1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Apper / tjenester </a:t>
                      </a:r>
                    </a:p>
                    <a:p>
                      <a:pPr lvl="0">
                        <a:buNone/>
                      </a:pPr>
                      <a:endParaRPr lang="nb-NO" sz="1400" b="1" i="0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lvl="0">
                        <a:buNone/>
                      </a:pPr>
                      <a:r>
                        <a:rPr lang="nb-NO" sz="1400" b="0" i="0" kern="120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6"/>
                        </a:rPr>
                        <a:t>Kikora</a:t>
                      </a:r>
                      <a:r>
                        <a:rPr lang="nb-NO" sz="1400" b="0" i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– Nettside vi har lisen på, her er det også gratis matte – konkurranse hver vår. </a:t>
                      </a:r>
                    </a:p>
                    <a:p>
                      <a:pPr lvl="0">
                        <a:buNone/>
                      </a:pPr>
                      <a:endParaRPr lang="nb-NO" sz="1400" b="0" i="0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lvl="0">
                        <a:buNone/>
                      </a:pPr>
                      <a:r>
                        <a:rPr lang="nb-NO" sz="1400" b="0" i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7"/>
                        </a:rPr>
                        <a:t>Mattelabben</a:t>
                      </a:r>
                      <a:r>
                        <a:rPr lang="nb-NO" sz="1400" b="0" i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– her kjøres det konkurranse hver høst som er kjempe inspirerende for hele skolen.</a:t>
                      </a:r>
                    </a:p>
                    <a:p>
                      <a:pPr marL="0" lvl="0" indent="0">
                        <a:buNone/>
                      </a:pPr>
                      <a:endParaRPr lang="nb-NO" sz="1400" b="1" i="0" u="none" strike="noStrike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3680276"/>
                  </a:ext>
                </a:extLst>
              </a:tr>
            </a:tbl>
          </a:graphicData>
        </a:graphic>
      </p:graphicFrame>
      <p:sp>
        <p:nvSpPr>
          <p:cNvPr id="5" name="Tittel 4">
            <a:extLst>
              <a:ext uri="{FF2B5EF4-FFF2-40B4-BE49-F238E27FC236}">
                <a16:creationId xmlns:a16="http://schemas.microsoft.com/office/drawing/2014/main" id="{AE6F274F-F8C4-20A2-429B-945FE4B6E8F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166946"/>
            <a:ext cx="6858000" cy="40011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lang="nb-NO" sz="2000">
                <a:solidFill>
                  <a:schemeClr val="bg1"/>
                </a:solidFill>
                <a:latin typeface="Arial"/>
                <a:ea typeface="+mn-ea"/>
                <a:cs typeface="Arial"/>
              </a:rPr>
              <a:t>Tips til ressurser i regning</a:t>
            </a:r>
            <a:endParaRPr lang="en-US">
              <a:solidFill>
                <a:schemeClr val="bg1"/>
              </a:solidFill>
              <a:ea typeface="+mn-ea"/>
            </a:endParaRP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B8726428-836C-4EA1-9B54-0AD430AFC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C614-853D-4D43-8A0F-9A7CA2316DD2}" type="slidenum">
              <a:rPr lang="nb-NO" smtClean="0"/>
              <a:t>15</a:t>
            </a:fld>
            <a:endParaRPr lang="nb-NO"/>
          </a:p>
        </p:txBody>
      </p:sp>
      <p:pic>
        <p:nvPicPr>
          <p:cNvPr id="6" name="Grafikk 5" descr="Hjemme1 kontur">
            <a:hlinkClick r:id="rId8" action="ppaction://hlinksldjump"/>
            <a:extLst>
              <a:ext uri="{FF2B5EF4-FFF2-40B4-BE49-F238E27FC236}">
                <a16:creationId xmlns:a16="http://schemas.microsoft.com/office/drawing/2014/main" id="{FA82A4B1-DCD9-B7C3-9E6D-624A67C5054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" y="9525000"/>
            <a:ext cx="348586" cy="348586"/>
          </a:xfrm>
          <a:prstGeom prst="rect">
            <a:avLst/>
          </a:prstGeom>
        </p:spPr>
      </p:pic>
      <p:sp>
        <p:nvSpPr>
          <p:cNvPr id="2" name="Plassholder for bunntekst 5">
            <a:extLst>
              <a:ext uri="{FF2B5EF4-FFF2-40B4-BE49-F238E27FC236}">
                <a16:creationId xmlns:a16="http://schemas.microsoft.com/office/drawing/2014/main" id="{E345F521-D4AA-8985-517B-87F3B14D98A2}"/>
              </a:ext>
            </a:extLst>
          </p:cNvPr>
          <p:cNvSpPr txBox="1">
            <a:spLocks/>
          </p:cNvSpPr>
          <p:nvPr/>
        </p:nvSpPr>
        <p:spPr>
          <a:xfrm>
            <a:off x="2251306" y="9346183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/>
              <a:t>©Risøroppvekst – plan for intensiv opplæring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4AE854F0-787E-6F76-E83F-3A7CD1E0521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8478" y="6324597"/>
            <a:ext cx="1015523" cy="1477125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80BE7981-DDAB-7D37-95CD-FCDFAB4C4F3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011967" y="6422134"/>
            <a:ext cx="918802" cy="1282049"/>
          </a:xfrm>
          <a:prstGeom prst="rect">
            <a:avLst/>
          </a:prstGeom>
        </p:spPr>
      </p:pic>
      <p:pic>
        <p:nvPicPr>
          <p:cNvPr id="12" name="Bilde 11">
            <a:extLst>
              <a:ext uri="{FF2B5EF4-FFF2-40B4-BE49-F238E27FC236}">
                <a16:creationId xmlns:a16="http://schemas.microsoft.com/office/drawing/2014/main" id="{BCFF399D-CA63-2F22-98A3-413FE157EA1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930992" y="7657798"/>
            <a:ext cx="1190269" cy="152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1316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4C8BB78-7948-F94D-2369-22D6AE8978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 4">
            <a:extLst>
              <a:ext uri="{FF2B5EF4-FFF2-40B4-BE49-F238E27FC236}">
                <a16:creationId xmlns:a16="http://schemas.microsoft.com/office/drawing/2014/main" id="{913CEFEE-D8AA-3E5C-F547-B66EB841E1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3184265"/>
              </p:ext>
            </p:extLst>
          </p:nvPr>
        </p:nvGraphicFramePr>
        <p:xfrm>
          <a:off x="135836" y="752707"/>
          <a:ext cx="6596661" cy="43397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96661">
                  <a:extLst>
                    <a:ext uri="{9D8B030D-6E8A-4147-A177-3AD203B41FA5}">
                      <a16:colId xmlns:a16="http://schemas.microsoft.com/office/drawing/2014/main" val="1777985730"/>
                    </a:ext>
                  </a:extLst>
                </a:gridCol>
              </a:tblGrid>
              <a:tr h="433979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nb-NO" sz="1400" b="1" i="0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Tall og mengder: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lang="nb-NO" sz="1400" b="0" i="0" kern="120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  <a:p>
                      <a:pPr marL="171450" indent="-171450">
                        <a:lnSpc>
                          <a:spcPct val="100000"/>
                        </a:lnSpc>
                        <a:buFont typeface="Wingdings"/>
                        <a:buChar char="q"/>
                      </a:pPr>
                      <a:r>
                        <a:rPr lang="nb-NO" sz="1400" b="0" i="0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Strever med å telle forlengs og baklengs fra et gitt tall, ikke bare fra 1, opp til 20.</a:t>
                      </a:r>
                      <a:endParaRPr lang="nb-NO" sz="1400">
                        <a:latin typeface="Arial"/>
                      </a:endParaRPr>
                    </a:p>
                    <a:p>
                      <a:pPr marL="0" lvl="0" indent="0">
                        <a:lnSpc>
                          <a:spcPct val="100000"/>
                        </a:lnSpc>
                        <a:buNone/>
                      </a:pPr>
                      <a:endParaRPr lang="nb-NO" sz="1400" b="0" i="0" kern="120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  <a:p>
                      <a:pPr marL="171450" lvl="0" indent="-171450">
                        <a:lnSpc>
                          <a:spcPct val="10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nb-NO" sz="1400" b="0" i="0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Vansker med å huske nabotallene til tall opp til 20.</a:t>
                      </a:r>
                      <a:endParaRPr lang="nb-NO" sz="1400">
                        <a:latin typeface="Arial"/>
                      </a:endParaRPr>
                    </a:p>
                    <a:p>
                      <a:pPr marL="171450" lvl="0" indent="-171450">
                        <a:lnSpc>
                          <a:spcPct val="100000"/>
                        </a:lnSpc>
                        <a:buFont typeface="Wingdings" panose="05000000000000000000" pitchFamily="2" charset="2"/>
                        <a:buChar char="q"/>
                      </a:pPr>
                      <a:endParaRPr lang="nb-NO" sz="1400" b="0" i="0" u="none" strike="noStrike" noProof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171450" lvl="0" indent="-171450">
                        <a:lnSpc>
                          <a:spcPct val="10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nb-NO" sz="1400">
                          <a:latin typeface="Arial"/>
                        </a:rPr>
                        <a:t>Strever med å sorterer tall og mengder etter størrelse og plassere dem på tallinja opp til 20. </a:t>
                      </a:r>
                    </a:p>
                    <a:p>
                      <a:pPr marL="171450" lvl="0" indent="-171450">
                        <a:lnSpc>
                          <a:spcPct val="100000"/>
                        </a:lnSpc>
                        <a:buFont typeface="Wingdings" panose="05000000000000000000" pitchFamily="2" charset="2"/>
                        <a:buChar char="q"/>
                      </a:pPr>
                      <a:endParaRPr lang="nb-NO" sz="1400">
                        <a:latin typeface="Arial"/>
                      </a:endParaRPr>
                    </a:p>
                    <a:p>
                      <a:pPr marL="171450" lvl="0" indent="-171450">
                        <a:lnSpc>
                          <a:spcPct val="10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nb-NO" sz="1400" b="0" i="0" u="none" strike="noStrike" noProof="0">
                          <a:solidFill>
                            <a:schemeClr val="tx1"/>
                          </a:solidFill>
                          <a:latin typeface="Arial"/>
                        </a:rPr>
                        <a:t>Utfordringer med å koble mengde til både uttalt tall og symbol. For eksempel telle fem klosser, si "fem" og kjenne igjen tallet 5 som symbol. Med tallene/mengder opp til 10.</a:t>
                      </a:r>
                    </a:p>
                    <a:p>
                      <a:pPr marL="0" lvl="0" indent="0">
                        <a:buFont typeface="Wingdings" panose="05000000000000000000" pitchFamily="2" charset="2"/>
                        <a:buNone/>
                      </a:pPr>
                      <a:endParaRPr lang="nb-NO" sz="14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145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nb-NO" sz="1400">
                          <a:latin typeface="Arial"/>
                        </a:rPr>
                        <a:t>Strever med å forstå og følge instruksjoner i spill eller oppgaver, for eksempel kaster terningen og flytter brikken i feil retning eller feil antall steg. </a:t>
                      </a:r>
                      <a:endParaRPr lang="nb-NO" sz="1400" b="0" i="0" u="none" strike="noStrike" noProof="0">
                        <a:latin typeface="Arial"/>
                      </a:endParaRPr>
                    </a:p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endParaRPr lang="nb-NO" sz="1400">
                        <a:latin typeface="Arial"/>
                        <a:cs typeface="Arial"/>
                      </a:endParaRPr>
                    </a:p>
                    <a:p>
                      <a:pPr lvl="0">
                        <a:buNone/>
                      </a:pPr>
                      <a:endParaRPr lang="nb-NO" sz="1100" b="1">
                        <a:latin typeface="Arial"/>
                        <a:cs typeface="Arial"/>
                      </a:endParaRPr>
                    </a:p>
                    <a:p>
                      <a:pPr marL="171450" lvl="0" indent="-171450">
                        <a:buFont typeface="Wingdings" panose="05000000000000000000" pitchFamily="2" charset="2"/>
                        <a:buChar char="q"/>
                      </a:pPr>
                      <a:endParaRPr lang="nb-NO" sz="1100" b="0" i="0" kern="120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  <a:p>
                      <a:pPr lvl="0">
                        <a:buNone/>
                      </a:pPr>
                      <a:endParaRPr lang="nb-NO" sz="1100">
                        <a:latin typeface="Arial"/>
                        <a:cs typeface="Arial"/>
                      </a:endParaRPr>
                    </a:p>
                  </a:txBody>
                  <a:tcPr>
                    <a:lnL w="571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3680276"/>
                  </a:ext>
                </a:extLst>
              </a:tr>
            </a:tbl>
          </a:graphicData>
        </a:graphic>
      </p:graphicFrame>
      <p:sp>
        <p:nvSpPr>
          <p:cNvPr id="5" name="Tittel 4">
            <a:extLst>
              <a:ext uri="{FF2B5EF4-FFF2-40B4-BE49-F238E27FC236}">
                <a16:creationId xmlns:a16="http://schemas.microsoft.com/office/drawing/2014/main" id="{6C3BCC43-B127-E888-8CB5-6CA7F09A93C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52" y="197200"/>
            <a:ext cx="6860831" cy="40011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lang="nb-NO" sz="2000">
                <a:solidFill>
                  <a:prstClr val="white"/>
                </a:solidFill>
                <a:latin typeface="Arial"/>
                <a:ea typeface="+mn-ea"/>
                <a:cs typeface="Arial"/>
              </a:rPr>
              <a:t>Sjekkliste regning på 1. trinn</a:t>
            </a:r>
            <a:endParaRPr lang="nb-NO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Plassholder for lysbildenummer 1">
            <a:extLst>
              <a:ext uri="{FF2B5EF4-FFF2-40B4-BE49-F238E27FC236}">
                <a16:creationId xmlns:a16="http://schemas.microsoft.com/office/drawing/2014/main" id="{52F79A54-AB1C-AE39-0203-780B2E752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C614-853D-4D43-8A0F-9A7CA2316DD2}" type="slidenum">
              <a:rPr lang="nb-NO" smtClean="0"/>
              <a:t>16</a:t>
            </a:fld>
            <a:endParaRPr lang="nb-NO"/>
          </a:p>
        </p:txBody>
      </p:sp>
      <p:pic>
        <p:nvPicPr>
          <p:cNvPr id="6" name="Grafikk 5" descr="Hjemme1 kontur">
            <a:hlinkClick r:id="rId2" action="ppaction://hlinksldjump"/>
            <a:extLst>
              <a:ext uri="{FF2B5EF4-FFF2-40B4-BE49-F238E27FC236}">
                <a16:creationId xmlns:a16="http://schemas.microsoft.com/office/drawing/2014/main" id="{FE1234D7-C0D5-69AD-473C-037B98B9FF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" y="9557656"/>
            <a:ext cx="315929" cy="315929"/>
          </a:xfrm>
          <a:prstGeom prst="rect">
            <a:avLst/>
          </a:prstGeom>
        </p:spPr>
      </p:pic>
      <p:sp>
        <p:nvSpPr>
          <p:cNvPr id="3" name="Plassholder for bunntekst 5">
            <a:extLst>
              <a:ext uri="{FF2B5EF4-FFF2-40B4-BE49-F238E27FC236}">
                <a16:creationId xmlns:a16="http://schemas.microsoft.com/office/drawing/2014/main" id="{8506961E-6F3D-B1F1-19EC-2AEDFC239162}"/>
              </a:ext>
            </a:extLst>
          </p:cNvPr>
          <p:cNvSpPr txBox="1">
            <a:spLocks/>
          </p:cNvSpPr>
          <p:nvPr/>
        </p:nvSpPr>
        <p:spPr>
          <a:xfrm>
            <a:off x="2251306" y="9346183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/>
              <a:t>©Risøroppvekst – plan for intensiv opplæring</a:t>
            </a:r>
          </a:p>
        </p:txBody>
      </p:sp>
    </p:spTree>
    <p:extLst>
      <p:ext uri="{BB962C8B-B14F-4D97-AF65-F5344CB8AC3E}">
        <p14:creationId xmlns:p14="http://schemas.microsoft.com/office/powerpoint/2010/main" val="6203484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23B0BF9-4890-79A0-20B0-AAB9E2C079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 4">
            <a:extLst>
              <a:ext uri="{FF2B5EF4-FFF2-40B4-BE49-F238E27FC236}">
                <a16:creationId xmlns:a16="http://schemas.microsoft.com/office/drawing/2014/main" id="{CDD7D8A5-E963-B640-2D0C-4F90427C5E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2241520"/>
              </p:ext>
            </p:extLst>
          </p:nvPr>
        </p:nvGraphicFramePr>
        <p:xfrm>
          <a:off x="135836" y="752707"/>
          <a:ext cx="6586328" cy="8595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48373">
                  <a:extLst>
                    <a:ext uri="{9D8B030D-6E8A-4147-A177-3AD203B41FA5}">
                      <a16:colId xmlns:a16="http://schemas.microsoft.com/office/drawing/2014/main" val="1777985730"/>
                    </a:ext>
                  </a:extLst>
                </a:gridCol>
                <a:gridCol w="2937955">
                  <a:extLst>
                    <a:ext uri="{9D8B030D-6E8A-4147-A177-3AD203B41FA5}">
                      <a16:colId xmlns:a16="http://schemas.microsoft.com/office/drawing/2014/main" val="2360952819"/>
                    </a:ext>
                  </a:extLst>
                </a:gridCol>
              </a:tblGrid>
              <a:tr h="433893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nb-NO" sz="1200" b="1" i="0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Telling: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lang="nb-NO" sz="1200" b="0" i="0" kern="120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  <a:p>
                      <a:pPr marL="171450" indent="-171450">
                        <a:lnSpc>
                          <a:spcPct val="100000"/>
                        </a:lnSpc>
                        <a:buFont typeface="Wingdings"/>
                        <a:buChar char="q"/>
                      </a:pPr>
                      <a:r>
                        <a:rPr lang="nb-NO" sz="1200" b="0" i="0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Strever med å telle forlengs og baklengs fra et gitt tall ikke bare fra 1 opp til 100.</a:t>
                      </a:r>
                      <a:endParaRPr lang="nb-NO" sz="1200">
                        <a:latin typeface="Arial"/>
                      </a:endParaRPr>
                    </a:p>
                    <a:p>
                      <a:pPr marL="171450" lvl="0" indent="-171450">
                        <a:lnSpc>
                          <a:spcPct val="100000"/>
                        </a:lnSpc>
                        <a:buFont typeface="Wingdings"/>
                        <a:buChar char="q"/>
                      </a:pPr>
                      <a:endParaRPr lang="nb-NO" sz="1200" b="0" i="0" kern="120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  <a:p>
                      <a:pPr marL="171450" lvl="0" indent="-171450">
                        <a:lnSpc>
                          <a:spcPct val="10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nb-NO" sz="1200" b="0" i="0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Vansker med å huske nabotallene til tall opp til 100.</a:t>
                      </a:r>
                      <a:endParaRPr lang="nb-NO" sz="1200">
                        <a:latin typeface="Arial"/>
                      </a:endParaRPr>
                    </a:p>
                    <a:p>
                      <a:pPr marL="171450" lvl="0" indent="-171450">
                        <a:lnSpc>
                          <a:spcPct val="100000"/>
                        </a:lnSpc>
                        <a:buFont typeface="Wingdings" panose="05000000000000000000" pitchFamily="2" charset="2"/>
                        <a:buChar char="q"/>
                      </a:pPr>
                      <a:endParaRPr lang="nb-NO" sz="1200" b="0" i="0" kern="120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  <a:p>
                      <a:pPr marL="171450" lvl="0" indent="-171450">
                        <a:lnSpc>
                          <a:spcPct val="10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nb-NO" sz="1200" b="0" i="0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Utfordringer med å teller med flere om gangen, (2,3,5,10) både fremover og bakover fra et gitt tall opp til 100.</a:t>
                      </a:r>
                    </a:p>
                    <a:p>
                      <a:pPr marL="171450" lvl="0" indent="-171450">
                        <a:lnSpc>
                          <a:spcPct val="100000"/>
                        </a:lnSpc>
                        <a:buFont typeface="Wingdings" panose="05000000000000000000" pitchFamily="2" charset="2"/>
                        <a:buChar char="q"/>
                      </a:pPr>
                      <a:endParaRPr lang="nb-NO" sz="1200" b="0" i="0" kern="120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  <a:p>
                      <a:pPr marL="171450" lvl="0" indent="-171450">
                        <a:lnSpc>
                          <a:spcPct val="10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nb-NO" sz="1200">
                          <a:latin typeface="Arial"/>
                        </a:rPr>
                        <a:t>Vansker med å vurdere små mengder, 4-5 gjenstander, uten å telle (</a:t>
                      </a:r>
                      <a:r>
                        <a:rPr lang="nb-NO" sz="1200" err="1">
                          <a:latin typeface="Arial"/>
                        </a:rPr>
                        <a:t>subitisering</a:t>
                      </a:r>
                      <a:r>
                        <a:rPr lang="nb-NO" sz="1200">
                          <a:latin typeface="Arial"/>
                        </a:rPr>
                        <a:t>).</a:t>
                      </a:r>
                    </a:p>
                    <a:p>
                      <a:pPr marL="171450" lvl="0" indent="-171450">
                        <a:lnSpc>
                          <a:spcPct val="100000"/>
                        </a:lnSpc>
                        <a:buFont typeface="Wingdings" panose="05000000000000000000" pitchFamily="2" charset="2"/>
                        <a:buChar char="q"/>
                      </a:pPr>
                      <a:endParaRPr lang="nb-NO" sz="1200" b="0" i="0" u="none" strike="noStrike" noProof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171450" lvl="0" indent="-171450">
                        <a:lnSpc>
                          <a:spcPct val="10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nb-NO" sz="1200">
                          <a:latin typeface="Arial"/>
                        </a:rPr>
                        <a:t>Strever med å sorterer tall og mengder etter størrelse og plassere dem på tallinja opp til 100. </a:t>
                      </a:r>
                    </a:p>
                    <a:p>
                      <a:pPr marL="171450" lvl="0" indent="-171450">
                        <a:lnSpc>
                          <a:spcPct val="100000"/>
                        </a:lnSpc>
                        <a:buFont typeface="Wingdings" panose="05000000000000000000" pitchFamily="2" charset="2"/>
                        <a:buChar char="q"/>
                      </a:pPr>
                      <a:endParaRPr lang="nb-NO" sz="1200">
                        <a:latin typeface="Arial"/>
                      </a:endParaRPr>
                    </a:p>
                    <a:p>
                      <a:pPr marL="171450" lvl="0" indent="-171450">
                        <a:lnSpc>
                          <a:spcPct val="10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nb-NO" sz="1200" b="0" i="0" u="none" strike="noStrike" noProof="0">
                          <a:solidFill>
                            <a:schemeClr val="tx1"/>
                          </a:solidFill>
                          <a:latin typeface="Arial"/>
                        </a:rPr>
                        <a:t>Utfordringer med å koble mengde til både uttalt tall og symbol. For eksempel telle fem klosser, si "fem" og kjenne igjen tallet 5 som symbol.</a:t>
                      </a:r>
                      <a:endParaRPr lang="nb-NO" sz="1200" b="0" i="0" u="none" strike="noStrike" kern="1200" noProof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  <a:p>
                      <a:pPr marL="171450" lvl="0" indent="-171450">
                        <a:buFont typeface="Wingdings"/>
                        <a:buChar char="q"/>
                      </a:pPr>
                      <a:endParaRPr lang="nb-NO" sz="1200" b="0" i="0" u="none" strike="noStrike" kern="1200" noProof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  <a:p>
                      <a:pPr marL="171450" lvl="0" indent="-171450">
                        <a:buFont typeface="Wingdings"/>
                        <a:buChar char="q"/>
                      </a:pPr>
                      <a:r>
                        <a:rPr lang="nb-NO" sz="12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Har vansker med å gruppere mengder i like store deler (grunnlag for divisjon).</a:t>
                      </a:r>
                      <a:endParaRPr lang="nb-NO" sz="1200">
                        <a:latin typeface="Arial"/>
                      </a:endParaRPr>
                    </a:p>
                  </a:txBody>
                  <a:tcPr>
                    <a:lnL w="571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200" b="1">
                          <a:latin typeface="Arial"/>
                          <a:cs typeface="Arial"/>
                        </a:rPr>
                        <a:t>Begrepsforståelse: </a:t>
                      </a:r>
                    </a:p>
                    <a:p>
                      <a:pPr marL="171450" lvl="0" indent="-171450">
                        <a:buFont typeface="Wingdings" panose="05000000000000000000" pitchFamily="2" charset="2"/>
                        <a:buChar char="q"/>
                      </a:pPr>
                      <a:endParaRPr lang="nb-NO" sz="12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nb-NO" sz="1200">
                          <a:latin typeface="Arial"/>
                        </a:rPr>
                        <a:t>Utfordringer med å forstå og bruke matematiske begreper som er nevnt i begrepslista etter 1. og 2. trinn.</a:t>
                      </a:r>
                    </a:p>
                    <a:p>
                      <a:pPr marL="28575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endParaRPr lang="nb-NO" sz="1200">
                        <a:latin typeface="Arial"/>
                      </a:endParaRPr>
                    </a:p>
                    <a:p>
                      <a:pPr marL="28575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nb-NO" sz="1200">
                          <a:latin typeface="Arial"/>
                        </a:rPr>
                        <a:t>Utfordringer med å delta i samtaler som involverer matematiske begreper.</a:t>
                      </a:r>
                      <a:endParaRPr lang="nb-NO" sz="1200">
                        <a:latin typeface="Arial"/>
                        <a:cs typeface="Arial"/>
                      </a:endParaRPr>
                    </a:p>
                    <a:p>
                      <a:pPr marL="28575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endParaRPr lang="nb-NO" sz="1200">
                        <a:latin typeface="Arial"/>
                      </a:endParaRPr>
                    </a:p>
                    <a:p>
                      <a:pPr marL="28575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nb-NO" sz="1200">
                          <a:latin typeface="Arial"/>
                        </a:rPr>
                        <a:t>Strever med tidsperspektiv, for eksempel forveksler dag, uke, måned.</a:t>
                      </a:r>
                      <a:endParaRPr lang="nb-NO" sz="1200">
                        <a:latin typeface="Arial"/>
                        <a:cs typeface="Arial"/>
                      </a:endParaRPr>
                    </a:p>
                    <a:p>
                      <a:pPr marL="28575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endParaRPr lang="nb-NO" sz="1200">
                        <a:latin typeface="Arial"/>
                      </a:endParaRPr>
                    </a:p>
                    <a:p>
                      <a:pPr marL="28575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nb-NO" sz="1200">
                          <a:latin typeface="Arial"/>
                        </a:rPr>
                        <a:t>Forveksler former og klarer ikke sortere etter egenskaper (hjørner, sider).</a:t>
                      </a:r>
                      <a:endParaRPr lang="nb-NO" sz="1200" b="0" i="0" u="none" strike="noStrike" noProof="0">
                        <a:latin typeface="Arial"/>
                      </a:endParaRPr>
                    </a:p>
                    <a:p>
                      <a:pPr marL="28575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endParaRPr lang="nb-NO" sz="1200">
                        <a:latin typeface="Arial"/>
                      </a:endParaRPr>
                    </a:p>
                    <a:p>
                      <a:pPr marL="28575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nb-NO" sz="1200">
                          <a:latin typeface="Arial"/>
                        </a:rPr>
                        <a:t>Strever med å forstå og følge instruksjoner i spill eller oppgaver, for eksempel kaster terningen og flytter brikken i feil retning eller feil antall steg. </a:t>
                      </a:r>
                      <a:endParaRPr lang="nb-NO" sz="1200" b="0" i="0" u="none" strike="noStrike" noProof="0">
                        <a:latin typeface="Arial"/>
                      </a:endParaRPr>
                    </a:p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endParaRPr lang="nb-NO" sz="1200">
                        <a:latin typeface="Arial"/>
                        <a:cs typeface="Arial"/>
                      </a:endParaRPr>
                    </a:p>
                  </a:txBody>
                  <a:tcPr>
                    <a:lnL w="571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3680276"/>
                  </a:ext>
                </a:extLst>
              </a:tr>
              <a:tr h="4089758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sz="1200" b="1" i="0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Regneferdigheter</a:t>
                      </a:r>
                      <a:r>
                        <a:rPr lang="nb-NO" sz="1200" b="1" i="0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: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b-NO" sz="1200" b="1" i="0" u="none" strike="noStrike" kern="1200" cap="none" spc="0" normalizeH="0" baseline="0" noProof="0">
                        <a:ln>
                          <a:noFill/>
                        </a:ln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  <a:p>
                      <a:pPr marL="171450" marR="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</a:pPr>
                      <a:r>
                        <a:rPr lang="nb-NO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Utfordringer med automatiseringen av </a:t>
                      </a:r>
                      <a:r>
                        <a:rPr lang="nb-NO" sz="1200" b="0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tiervennene</a:t>
                      </a:r>
                      <a:r>
                        <a:rPr lang="nb-NO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.</a:t>
                      </a: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None/>
                      </a:pPr>
                      <a:endParaRPr kumimoji="0" lang="nb-NO" sz="1200">
                        <a:latin typeface="Arial"/>
                      </a:endParaRPr>
                    </a:p>
                    <a:p>
                      <a:pPr marL="171450" lvl="0" indent="-171450">
                        <a:buFont typeface="Wingdings" panose="05000000000000000000" pitchFamily="2" charset="2"/>
                        <a:buChar char="q"/>
                      </a:pPr>
                      <a:r>
                        <a:rPr lang="nb-NO" sz="12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Vansker med å utføre enkle regnestykker der svaret er under 10.</a:t>
                      </a:r>
                      <a:endParaRPr lang="nb-NO" sz="1200">
                        <a:latin typeface="Arial"/>
                      </a:endParaRPr>
                    </a:p>
                    <a:p>
                      <a:pPr marL="0" lvl="0" indent="0">
                        <a:buNone/>
                      </a:pPr>
                      <a:endParaRPr lang="nb-NO" sz="1200" b="0" i="0" u="none" strike="noStrike" kern="1200" noProof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  <a:p>
                      <a:pPr marL="171450" lvl="0" indent="-171450">
                        <a:buFont typeface="Wingdings" panose="05000000000000000000" pitchFamily="2" charset="2"/>
                        <a:buChar char="q"/>
                      </a:pPr>
                      <a:r>
                        <a:rPr lang="nb-NO" sz="12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Forstår ikke at rekkefølgen i addisjon ikke endrer svaret (Eks: 7+2= 2+7).</a:t>
                      </a:r>
                      <a:endParaRPr lang="nb-NO" sz="1200" b="0" i="0" kern="120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  <a:p>
                      <a:pPr marL="0" lvl="0" indent="0">
                        <a:buNone/>
                      </a:pPr>
                      <a:endParaRPr lang="nb-NO" sz="1200" b="0" i="0" u="none" strike="noStrike" kern="1200" noProof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  <a:p>
                      <a:pPr marL="171450" lvl="0" indent="-171450">
                        <a:buFont typeface="Wingdings" panose="05000000000000000000" pitchFamily="2" charset="2"/>
                        <a:buChar char="q"/>
                      </a:pPr>
                      <a:r>
                        <a:rPr lang="nb-NO" sz="12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Bruker ikke hensiktsmessige regnestrategier og konkreter, som tallinje, centikuber, dobling eller nabotall.</a:t>
                      </a:r>
                      <a:endParaRPr lang="nb-NO" sz="1200" b="0" i="0" kern="120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  <a:p>
                      <a:pPr marL="0" lvl="0" indent="0">
                        <a:buNone/>
                      </a:pPr>
                      <a:endParaRPr lang="nb-NO" sz="1200" b="1" i="0" u="none" strike="noStrike" kern="1200" noProof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  <a:p>
                      <a:pPr marL="171450" lvl="0" indent="-171450">
                        <a:buFont typeface="Wingdings" panose="05000000000000000000" pitchFamily="2" charset="2"/>
                        <a:buChar char="q"/>
                      </a:pPr>
                      <a:r>
                        <a:rPr lang="nb-NO" sz="1200">
                          <a:latin typeface="Arial"/>
                        </a:rPr>
                        <a:t>Sliter med å kjenne igjen eller fortsette enkle mønstre (ABABAB, ABCABC).</a:t>
                      </a:r>
                    </a:p>
                    <a:p>
                      <a:pPr marL="0" lvl="0" indent="0">
                        <a:buNone/>
                      </a:pPr>
                      <a:endParaRPr lang="nb-NO" sz="1200">
                        <a:latin typeface="Arial"/>
                      </a:endParaRPr>
                    </a:p>
                    <a:p>
                      <a:pPr marL="171450" lvl="0" indent="-171450">
                        <a:buFont typeface="Wingdings" panose="05000000000000000000" pitchFamily="2" charset="2"/>
                        <a:buChar char="q"/>
                      </a:pPr>
                      <a:r>
                        <a:rPr lang="nb-NO" sz="1200">
                          <a:latin typeface="Arial"/>
                        </a:rPr>
                        <a:t>Eleven strever med å bruke, leke med og regne med penger.</a:t>
                      </a:r>
                    </a:p>
                    <a:p>
                      <a:pPr marL="0" lvl="0" indent="0">
                        <a:buFont typeface="Wingdings" panose="05000000000000000000" pitchFamily="2" charset="2"/>
                        <a:buNone/>
                      </a:pPr>
                      <a:endParaRPr lang="nb-NO" sz="1200">
                        <a:latin typeface="Arial"/>
                      </a:endParaRPr>
                    </a:p>
                  </a:txBody>
                  <a:tcPr>
                    <a:lnL w="571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200" b="1">
                          <a:latin typeface="Arial"/>
                          <a:cs typeface="Arial"/>
                        </a:rPr>
                        <a:t>Posisjonssystemet:</a:t>
                      </a:r>
                    </a:p>
                    <a:p>
                      <a:endParaRPr lang="nb-NO" sz="12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1450" indent="-171450">
                        <a:buFont typeface="Wingdings" panose="05000000000000000000" pitchFamily="2" charset="2"/>
                        <a:buChar char="q"/>
                      </a:pPr>
                      <a:r>
                        <a:rPr lang="nb-NO" sz="1200" b="0" i="0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Vansker med å forstå at sifrenes verdi avhenger av deres posisjon i tosifrede tall.  </a:t>
                      </a:r>
                      <a:endParaRPr lang="nb-NO" sz="1200">
                        <a:latin typeface="Arial"/>
                      </a:endParaRPr>
                    </a:p>
                    <a:p>
                      <a:pPr marL="171450" lvl="0" indent="-171450">
                        <a:buFont typeface="Wingdings" panose="05000000000000000000" pitchFamily="2" charset="2"/>
                        <a:buChar char="q"/>
                      </a:pPr>
                      <a:endParaRPr lang="nb-NO" sz="1200" b="0" i="0" kern="120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  <a:p>
                      <a:pPr marL="171450" lvl="0" indent="-171450">
                        <a:buFont typeface="Wingdings" panose="05000000000000000000" pitchFamily="2" charset="2"/>
                        <a:buChar char="q"/>
                      </a:pPr>
                      <a:r>
                        <a:rPr lang="nb-NO" sz="1200" b="0" i="0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Vansker med å skrive et tall som summen av tiere og enere.</a:t>
                      </a:r>
                      <a:endParaRPr lang="nb-NO" sz="1200">
                        <a:latin typeface="Arial"/>
                      </a:endParaRPr>
                    </a:p>
                    <a:p>
                      <a:pPr marL="171450" lvl="0" indent="-171450">
                        <a:buFont typeface="Wingdings" panose="05000000000000000000" pitchFamily="2" charset="2"/>
                        <a:buChar char="q"/>
                      </a:pPr>
                      <a:endParaRPr lang="nb-NO" sz="1200" b="0" i="0" kern="120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  <a:p>
                      <a:pPr marL="171450" lvl="0" indent="-171450">
                        <a:buFont typeface="Wingdings" panose="05000000000000000000" pitchFamily="2" charset="2"/>
                        <a:buChar char="q"/>
                      </a:pPr>
                      <a:r>
                        <a:rPr lang="nb-NO" sz="1200" b="0" i="0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Problemer med å skrive og lese tosifrede tall korrekt, for eksempel forveksler 13 og 31.</a:t>
                      </a:r>
                    </a:p>
                    <a:p>
                      <a:pPr marL="0" lvl="0" indent="0">
                        <a:buNone/>
                      </a:pPr>
                      <a:endParaRPr lang="nb-NO" sz="1200" b="0" i="0" kern="120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  <a:p>
                      <a:pPr marL="171450" lvl="0" indent="-171450">
                        <a:buFont typeface="Wingdings" panose="05000000000000000000" pitchFamily="2" charset="2"/>
                        <a:buChar char="q"/>
                      </a:pPr>
                      <a:r>
                        <a:rPr lang="nb-NO" sz="1200" b="0" i="0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Utfordringer med å sammenligne tall og forstå hvilket tall som er størst eller minst, spesielt når tallene har flere sifre.</a:t>
                      </a:r>
                      <a:endParaRPr lang="nb-NO" sz="1200">
                        <a:latin typeface="Arial"/>
                      </a:endParaRPr>
                    </a:p>
                    <a:p>
                      <a:pPr marL="0" lvl="0" indent="0">
                        <a:buNone/>
                      </a:pPr>
                      <a:endParaRPr lang="nb-NO" sz="1200" b="0" i="0" kern="120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  <a:p>
                      <a:pPr marL="171450" lvl="0" indent="-171450">
                        <a:buFont typeface="Wingdings" panose="05000000000000000000" pitchFamily="2" charset="2"/>
                        <a:buChar char="q"/>
                      </a:pPr>
                      <a:r>
                        <a:rPr lang="nb-NO" sz="1200" b="0" i="0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Problemer med å bruke konkretiseringsmateriell som for eksempel centikuber for å visualisere og forstå posisjonssystemet.</a:t>
                      </a:r>
                    </a:p>
                  </a:txBody>
                  <a:tcPr>
                    <a:lnL w="571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9599081"/>
                  </a:ext>
                </a:extLst>
              </a:tr>
            </a:tbl>
          </a:graphicData>
        </a:graphic>
      </p:graphicFrame>
      <p:sp>
        <p:nvSpPr>
          <p:cNvPr id="5" name="Tittel 4">
            <a:extLst>
              <a:ext uri="{FF2B5EF4-FFF2-40B4-BE49-F238E27FC236}">
                <a16:creationId xmlns:a16="http://schemas.microsoft.com/office/drawing/2014/main" id="{49EA2B79-4B06-0FD7-058E-22F85E4AB4A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52" y="197200"/>
            <a:ext cx="6860831" cy="40011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lang="nb-NO" sz="2000">
                <a:solidFill>
                  <a:prstClr val="white"/>
                </a:solidFill>
                <a:latin typeface="Arial"/>
                <a:ea typeface="+mn-ea"/>
                <a:cs typeface="Arial"/>
              </a:rPr>
              <a:t>Sjekkliste regning etter 2. trinn</a:t>
            </a:r>
            <a:endParaRPr lang="nb-NO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Plassholder for lysbildenummer 1">
            <a:extLst>
              <a:ext uri="{FF2B5EF4-FFF2-40B4-BE49-F238E27FC236}">
                <a16:creationId xmlns:a16="http://schemas.microsoft.com/office/drawing/2014/main" id="{3F74605F-D11D-C62C-42B0-FC1DA64E3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C614-853D-4D43-8A0F-9A7CA2316DD2}" type="slidenum">
              <a:rPr lang="nb-NO" smtClean="0"/>
              <a:t>17</a:t>
            </a:fld>
            <a:endParaRPr lang="nb-NO"/>
          </a:p>
        </p:txBody>
      </p:sp>
      <p:pic>
        <p:nvPicPr>
          <p:cNvPr id="6" name="Grafikk 5" descr="Hjemme1 kontur">
            <a:hlinkClick r:id="rId2" action="ppaction://hlinksldjump"/>
            <a:extLst>
              <a:ext uri="{FF2B5EF4-FFF2-40B4-BE49-F238E27FC236}">
                <a16:creationId xmlns:a16="http://schemas.microsoft.com/office/drawing/2014/main" id="{37144B4E-5D4B-7E32-0E3B-362F584CCE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" y="9402100"/>
            <a:ext cx="471486" cy="471486"/>
          </a:xfrm>
          <a:prstGeom prst="rect">
            <a:avLst/>
          </a:prstGeom>
        </p:spPr>
      </p:pic>
      <p:sp>
        <p:nvSpPr>
          <p:cNvPr id="3" name="Plassholder for bunntekst 5">
            <a:extLst>
              <a:ext uri="{FF2B5EF4-FFF2-40B4-BE49-F238E27FC236}">
                <a16:creationId xmlns:a16="http://schemas.microsoft.com/office/drawing/2014/main" id="{D0DCA211-5D95-6B47-2EAD-0D12F5CEB00A}"/>
              </a:ext>
            </a:extLst>
          </p:cNvPr>
          <p:cNvSpPr txBox="1">
            <a:spLocks/>
          </p:cNvSpPr>
          <p:nvPr/>
        </p:nvSpPr>
        <p:spPr>
          <a:xfrm>
            <a:off x="2271712" y="9557656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/>
              <a:t>©Risøroppvekst – plan for intensiv opplæring</a:t>
            </a:r>
          </a:p>
        </p:txBody>
      </p:sp>
    </p:spTree>
    <p:extLst>
      <p:ext uri="{BB962C8B-B14F-4D97-AF65-F5344CB8AC3E}">
        <p14:creationId xmlns:p14="http://schemas.microsoft.com/office/powerpoint/2010/main" val="35745962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AAE9BCF-0DE1-CC14-FDE4-159A8EE00D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 4">
            <a:extLst>
              <a:ext uri="{FF2B5EF4-FFF2-40B4-BE49-F238E27FC236}">
                <a16:creationId xmlns:a16="http://schemas.microsoft.com/office/drawing/2014/main" id="{65663E26-EB1B-0920-D6A9-6966072535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5527823"/>
              </p:ext>
            </p:extLst>
          </p:nvPr>
        </p:nvGraphicFramePr>
        <p:xfrm>
          <a:off x="135836" y="752707"/>
          <a:ext cx="6586328" cy="9052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85333">
                  <a:extLst>
                    <a:ext uri="{9D8B030D-6E8A-4147-A177-3AD203B41FA5}">
                      <a16:colId xmlns:a16="http://schemas.microsoft.com/office/drawing/2014/main" val="1777985730"/>
                    </a:ext>
                  </a:extLst>
                </a:gridCol>
                <a:gridCol w="2391508">
                  <a:extLst>
                    <a:ext uri="{9D8B030D-6E8A-4147-A177-3AD203B41FA5}">
                      <a16:colId xmlns:a16="http://schemas.microsoft.com/office/drawing/2014/main" val="325887211"/>
                    </a:ext>
                  </a:extLst>
                </a:gridCol>
                <a:gridCol w="2009487">
                  <a:extLst>
                    <a:ext uri="{9D8B030D-6E8A-4147-A177-3AD203B41FA5}">
                      <a16:colId xmlns:a16="http://schemas.microsoft.com/office/drawing/2014/main" val="338595007"/>
                    </a:ext>
                  </a:extLst>
                </a:gridCol>
              </a:tblGrid>
              <a:tr h="8931620">
                <a:tc>
                  <a:txBody>
                    <a:bodyPr/>
                    <a:lstStyle/>
                    <a:p>
                      <a:r>
                        <a:rPr lang="nb-NO" sz="1400" b="1">
                          <a:latin typeface="Arial"/>
                          <a:cs typeface="Arial"/>
                        </a:rPr>
                        <a:t>Begrepsforståelse: </a:t>
                      </a:r>
                    </a:p>
                    <a:p>
                      <a:pPr marL="171450" lvl="0" indent="-171450">
                        <a:buFont typeface="Wingdings" panose="05000000000000000000" pitchFamily="2" charset="2"/>
                        <a:buChar char="q"/>
                      </a:pPr>
                      <a:endParaRPr lang="nb-NO" sz="14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nb-NO" sz="1400" b="0" i="0" u="none" strike="noStrike" noProof="0">
                          <a:solidFill>
                            <a:srgbClr val="242424"/>
                          </a:solidFill>
                          <a:latin typeface="Arial"/>
                          <a:cs typeface="Arial"/>
                        </a:rPr>
                        <a:t>Eleven har problemer med å forstå og bruke matematiske begreper som er nevnt i begrepslista 3. trinn.</a:t>
                      </a:r>
                    </a:p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nb-NO" sz="1400" b="0" i="0" u="none" strike="noStrike" noProof="0">
                        <a:solidFill>
                          <a:srgbClr val="242424"/>
                        </a:solidFill>
                        <a:latin typeface="Arial"/>
                        <a:cs typeface="Arial"/>
                      </a:endParaRPr>
                    </a:p>
                    <a:p>
                      <a:pPr marL="28575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nb-NO" sz="1400" b="0" i="0" u="none" strike="noStrike" noProof="0">
                          <a:solidFill>
                            <a:srgbClr val="000000"/>
                          </a:solidFill>
                          <a:latin typeface="Arial"/>
                        </a:rPr>
                        <a:t>Vansker med å bruke strategien med </a:t>
                      </a:r>
                      <a:r>
                        <a:rPr lang="nb-NO" sz="1400" b="0" i="0" u="none" strike="noStrike" noProof="0" err="1">
                          <a:solidFill>
                            <a:srgbClr val="000000"/>
                          </a:solidFill>
                          <a:latin typeface="Arial"/>
                        </a:rPr>
                        <a:t>tiervennene</a:t>
                      </a:r>
                      <a:r>
                        <a:rPr lang="nb-NO" sz="1400" b="0" i="0" u="none" strike="noStrike" noProof="0">
                          <a:solidFill>
                            <a:srgbClr val="000000"/>
                          </a:solidFill>
                          <a:latin typeface="Arial"/>
                        </a:rPr>
                        <a:t> videre når det kommer høyere tall. Eks: Deler opp tall for å gjøre hoderegning lettere (f.eks. regner 9 + 6 som 10 + 5).</a:t>
                      </a:r>
                      <a:endParaRPr lang="nb-NO" sz="1400" b="0" i="0" u="none" strike="noStrike" noProof="0">
                        <a:solidFill>
                          <a:srgbClr val="242424"/>
                        </a:solidFill>
                        <a:latin typeface="Arial"/>
                        <a:cs typeface="Arial"/>
                      </a:endParaRPr>
                    </a:p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endParaRPr lang="nb-NO" sz="1400">
                        <a:latin typeface="Arial"/>
                        <a:cs typeface="Arial"/>
                      </a:endParaRPr>
                    </a:p>
                    <a:p>
                      <a:pPr marL="28575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nb-NO" sz="1400" b="0" i="0" u="none" strike="noStrike" noProof="0">
                          <a:solidFill>
                            <a:srgbClr val="242424"/>
                          </a:solidFill>
                          <a:latin typeface="Arial"/>
                          <a:cs typeface="Arial"/>
                        </a:rPr>
                        <a:t>Eleven har vansker med å følge muntlige eller visuelle instruksjoner. For eksempel bygg etter tegning eller muntlig instruksjon. </a:t>
                      </a:r>
                    </a:p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endParaRPr lang="nb-NO" sz="1400">
                        <a:latin typeface="Arial"/>
                        <a:cs typeface="Arial"/>
                      </a:endParaRPr>
                    </a:p>
                    <a:p>
                      <a:pPr marL="28575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nb-NO" sz="1400" b="0" i="0" u="none" strike="noStrike" noProof="0">
                          <a:solidFill>
                            <a:srgbClr val="242424"/>
                          </a:solidFill>
                          <a:latin typeface="Arial"/>
                          <a:cs typeface="Arial"/>
                        </a:rPr>
                        <a:t>Eleven viser motvilje mot å delta i samtaler som involverer matematiske begreper.</a:t>
                      </a:r>
                    </a:p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nb-NO" sz="1400" b="0" i="0" u="none" strike="noStrike" noProof="0">
                        <a:solidFill>
                          <a:srgbClr val="242424"/>
                        </a:solidFill>
                        <a:latin typeface="Arial"/>
                        <a:cs typeface="Arial"/>
                      </a:endParaRPr>
                    </a:p>
                    <a:p>
                      <a:pPr marL="28575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nb-NO" sz="1400" b="0" i="0" u="none" strike="noStrike" noProof="0">
                          <a:solidFill>
                            <a:srgbClr val="242424"/>
                          </a:solidFill>
                          <a:latin typeface="Arial"/>
                          <a:cs typeface="Arial"/>
                        </a:rPr>
                        <a:t>Eleven strever med å lage et regnestykke ut fra en regnefortelling.</a:t>
                      </a:r>
                    </a:p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nb-NO" sz="1400" b="0" i="0" u="none" strike="noStrike" noProof="0">
                        <a:solidFill>
                          <a:srgbClr val="242424"/>
                        </a:solidFill>
                        <a:latin typeface="Arial"/>
                        <a:cs typeface="Arial"/>
                      </a:endParaRPr>
                    </a:p>
                    <a:p>
                      <a:pPr marL="28575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nb-NO" sz="1400" b="0" i="0" u="none" strike="noStrike" noProof="0">
                          <a:solidFill>
                            <a:srgbClr val="242424"/>
                          </a:solidFill>
                          <a:latin typeface="Arial"/>
                          <a:cs typeface="Arial"/>
                        </a:rPr>
                        <a:t>Eleven strever med å lage en regnefortelling til et gitt regnestykke. </a:t>
                      </a:r>
                      <a:endParaRPr lang="nb-NO" sz="1400" b="0" i="0" u="none" strike="noStrike" noProof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571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sz="1400" b="1" i="0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Regneferdigheter</a:t>
                      </a:r>
                      <a:r>
                        <a:rPr lang="nb-NO" sz="1400" b="1" i="0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: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b-NO" sz="1400" b="1" i="0" u="none" strike="noStrike" kern="1200" cap="none" spc="0" normalizeH="0" baseline="0" noProof="0">
                        <a:ln>
                          <a:noFill/>
                        </a:ln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  <a:p>
                      <a:pPr marL="171450" indent="-171450">
                        <a:buFont typeface="Wingdings" panose="05000000000000000000" pitchFamily="2" charset="2"/>
                        <a:buChar char="q"/>
                      </a:pPr>
                      <a:r>
                        <a:rPr lang="nb-NO" sz="1400" b="0" i="0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Gjentatte feil og misforståelser i grunnleggende regneoperasjoner i addisjon og subtraksjon.</a:t>
                      </a:r>
                    </a:p>
                    <a:p>
                      <a:pPr marL="0" lvl="0" indent="0">
                        <a:buNone/>
                      </a:pPr>
                      <a:endParaRPr lang="nb-NO" sz="1400" b="0" i="0" kern="120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  <a:p>
                      <a:pPr marL="171450" lvl="0" indent="-171450">
                        <a:buFont typeface="Wingdings" panose="05000000000000000000" pitchFamily="2" charset="2"/>
                        <a:buChar char="q"/>
                      </a:pPr>
                      <a:r>
                        <a:rPr lang="nb-NO" sz="14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Strever med addisjon og subtraksjon med tosifrede tall, der svaret er under 100. </a:t>
                      </a:r>
                    </a:p>
                    <a:p>
                      <a:pPr marL="0" lvl="0" indent="0">
                        <a:buNone/>
                      </a:pPr>
                      <a:endParaRPr lang="nb-NO" sz="1400" b="0" i="0" u="none" strike="noStrike" kern="1200" noProof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  <a:p>
                      <a:pPr marL="171450" lvl="0" indent="-171450">
                        <a:buFont typeface="Wingdings" panose="05000000000000000000" pitchFamily="2" charset="2"/>
                        <a:buChar char="q"/>
                      </a:pPr>
                      <a:r>
                        <a:rPr lang="nb-NO" sz="14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Forstår ikke at addisjon og subtraksjon er motsatte regnearter. Eks: 7+9=16 og 16-9=</a:t>
                      </a:r>
                      <a:r>
                        <a:rPr lang="nb-NO" sz="14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7. </a:t>
                      </a:r>
                      <a:endParaRPr lang="nb-NO" sz="1400" b="0" i="0" u="none" strike="noStrike" kern="1200" noProof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  <a:p>
                      <a:pPr marL="171450" lvl="0" indent="-171450">
                        <a:buFont typeface="Wingdings" panose="05000000000000000000" pitchFamily="2" charset="2"/>
                        <a:buChar char="q"/>
                      </a:pPr>
                      <a:endParaRPr lang="nb-NO" sz="1400" b="0" i="0" u="none" strike="noStrike" kern="1200" noProof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171450" lvl="0" indent="-171450">
                        <a:buFont typeface="Wingdings" panose="05000000000000000000" pitchFamily="2" charset="2"/>
                        <a:buChar char="q"/>
                      </a:pPr>
                      <a:r>
                        <a:rPr lang="nb-NO" sz="14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Velger ofte addisjon som metode, selv når andre regnearter er mer passende.</a:t>
                      </a:r>
                      <a:endParaRPr lang="nb-NO" sz="1400" b="0" i="0" u="none" strike="noStrike" kern="1200" noProof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lvl="0" indent="0">
                        <a:buNone/>
                      </a:pPr>
                      <a:endParaRPr lang="nb-NO" sz="1400" b="0" i="0" u="none" strike="noStrike" kern="1200" noProof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  <a:p>
                      <a:pPr marL="171450" lvl="0" indent="-171450">
                        <a:buFont typeface="Wingdings" panose="05000000000000000000" pitchFamily="2" charset="2"/>
                        <a:buChar char="q"/>
                      </a:pPr>
                      <a:r>
                        <a:rPr lang="nb-NO" sz="14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Strever med å vise med symboler og tall hvordan regneoppgaver løses. </a:t>
                      </a:r>
                    </a:p>
                    <a:p>
                      <a:pPr lvl="0">
                        <a:buNone/>
                      </a:pPr>
                      <a:endParaRPr lang="nb-NO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1450" lvl="0" indent="-171450">
                        <a:buFont typeface="Wingdings"/>
                        <a:buChar char="q"/>
                      </a:pPr>
                      <a:r>
                        <a:rPr lang="nb-NO" sz="1400">
                          <a:latin typeface="Arial"/>
                          <a:cs typeface="Arial"/>
                        </a:rPr>
                        <a:t>Vansker med å finne svaret i et regnestykke med ukjent tall (Eks: 5+__=16).</a:t>
                      </a:r>
                    </a:p>
                    <a:p>
                      <a:pPr marL="171450" lvl="0" indent="-171450">
                        <a:buFont typeface="Wingdings"/>
                        <a:buChar char="q"/>
                      </a:pPr>
                      <a:endParaRPr lang="nb-NO" sz="1400">
                        <a:latin typeface="Arial"/>
                        <a:cs typeface="Arial"/>
                      </a:endParaRPr>
                    </a:p>
                    <a:p>
                      <a:pPr marL="171450" lvl="0" indent="-171450">
                        <a:buFont typeface="Wingdings"/>
                        <a:buChar char="q"/>
                      </a:pPr>
                      <a:r>
                        <a:rPr lang="nb-NO" sz="1400" b="0" i="0" u="none" strike="noStrike" noProof="0">
                          <a:solidFill>
                            <a:srgbClr val="000000"/>
                          </a:solidFill>
                          <a:latin typeface="Arial"/>
                        </a:rPr>
                        <a:t>Forstår ikke forskjellen mellom ulike måleenheter og er usikker på målenhetene til for eksempel lengde og vekt.</a:t>
                      </a:r>
                    </a:p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endParaRPr lang="nb-NO" sz="1400" b="1" i="0" u="none" strike="noStrike" noProof="0">
                        <a:solidFill>
                          <a:srgbClr val="242424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571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400" b="1">
                          <a:latin typeface="Arial"/>
                          <a:cs typeface="Arial"/>
                        </a:rPr>
                        <a:t>Posisjonssystemet:</a:t>
                      </a:r>
                    </a:p>
                    <a:p>
                      <a:endParaRPr lang="nb-NO" sz="14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1450" indent="-171450">
                        <a:buFont typeface="Wingdings" panose="05000000000000000000" pitchFamily="2" charset="2"/>
                        <a:buChar char="q"/>
                      </a:pPr>
                      <a:r>
                        <a:rPr lang="nb-NO" sz="14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Vansker med å forstå at tallets størrelse er avhengig av sifrenes verdi og posisjon i tresifrede tall (123 = 100 + 20 + 3). </a:t>
                      </a:r>
                    </a:p>
                    <a:p>
                      <a:pPr marL="171450" lvl="0" indent="-171450">
                        <a:buFont typeface="Wingdings" panose="05000000000000000000" pitchFamily="2" charset="2"/>
                        <a:buChar char="q"/>
                      </a:pPr>
                      <a:endParaRPr lang="nb-NO" sz="1400" b="0" i="0" kern="120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  <a:p>
                      <a:pPr marL="171450" lvl="0" indent="-171450">
                        <a:buFont typeface="Wingdings" panose="05000000000000000000" pitchFamily="2" charset="2"/>
                        <a:buChar char="q"/>
                      </a:pPr>
                      <a:r>
                        <a:rPr lang="nb-NO" sz="1400" b="0" i="0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Utfordringer med å sammenligne tall og forstå hvilket tall som er størst eller minst når tallene har flere sifre (for eksempel 523  er større enn 325).</a:t>
                      </a:r>
                      <a:endParaRPr lang="nb-NO" sz="1400"/>
                    </a:p>
                    <a:p>
                      <a:pPr marL="171450" lvl="0" indent="-171450">
                        <a:buFont typeface="Wingdings" panose="05000000000000000000" pitchFamily="2" charset="2"/>
                        <a:buChar char="q"/>
                      </a:pPr>
                      <a:endParaRPr lang="nb-NO" sz="1400" b="0" i="0" kern="120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  <a:p>
                      <a:pPr marL="171450" indent="-171450">
                        <a:buFont typeface="Wingdings" panose="05000000000000000000" pitchFamily="2" charset="2"/>
                        <a:buChar char="q"/>
                      </a:pPr>
                      <a:r>
                        <a:rPr lang="nb-NO" sz="1400" b="0" i="0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Problemer med å bruke konkretiserings-materiell som for eksempel centikuber for å visualisere og forstå posisjonssystemet. </a:t>
                      </a:r>
                    </a:p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endParaRPr lang="nb-NO" sz="1400" b="1" i="0" u="none" strike="noStrike" noProof="0">
                        <a:solidFill>
                          <a:srgbClr val="242424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571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3680276"/>
                  </a:ext>
                </a:extLst>
              </a:tr>
            </a:tbl>
          </a:graphicData>
        </a:graphic>
      </p:graphicFrame>
      <p:sp>
        <p:nvSpPr>
          <p:cNvPr id="5" name="Tittel 4">
            <a:extLst>
              <a:ext uri="{FF2B5EF4-FFF2-40B4-BE49-F238E27FC236}">
                <a16:creationId xmlns:a16="http://schemas.microsoft.com/office/drawing/2014/main" id="{B87F381C-C7C8-21D7-070A-4103DF73CF6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52" y="197200"/>
            <a:ext cx="6860831" cy="40011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lang="nb-NO" sz="2000">
                <a:solidFill>
                  <a:prstClr val="white"/>
                </a:solidFill>
                <a:latin typeface="Arial"/>
                <a:ea typeface="+mn-ea"/>
                <a:cs typeface="Arial"/>
              </a:rPr>
              <a:t>Sjekkliste regning etter 3. trinn</a:t>
            </a:r>
            <a:endParaRPr kumimoji="0" lang="nb-NO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Plassholder for lysbildenummer 1">
            <a:extLst>
              <a:ext uri="{FF2B5EF4-FFF2-40B4-BE49-F238E27FC236}">
                <a16:creationId xmlns:a16="http://schemas.microsoft.com/office/drawing/2014/main" id="{6C9D7519-E474-A5AB-7071-2FB0BC2A6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C614-853D-4D43-8A0F-9A7CA2316DD2}" type="slidenum">
              <a:rPr lang="nb-NO" smtClean="0"/>
              <a:t>18</a:t>
            </a:fld>
            <a:endParaRPr lang="nb-NO"/>
          </a:p>
        </p:txBody>
      </p:sp>
      <p:pic>
        <p:nvPicPr>
          <p:cNvPr id="6" name="Grafikk 5" descr="Hjemme1 kontur">
            <a:hlinkClick r:id="rId2" action="ppaction://hlinksldjump"/>
            <a:extLst>
              <a:ext uri="{FF2B5EF4-FFF2-40B4-BE49-F238E27FC236}">
                <a16:creationId xmlns:a16="http://schemas.microsoft.com/office/drawing/2014/main" id="{53EB66C9-8194-D852-4D42-6899169ABD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" y="9557656"/>
            <a:ext cx="315929" cy="315929"/>
          </a:xfrm>
          <a:prstGeom prst="rect">
            <a:avLst/>
          </a:prstGeom>
        </p:spPr>
      </p:pic>
      <p:sp>
        <p:nvSpPr>
          <p:cNvPr id="3" name="Plassholder for bunntekst 5">
            <a:extLst>
              <a:ext uri="{FF2B5EF4-FFF2-40B4-BE49-F238E27FC236}">
                <a16:creationId xmlns:a16="http://schemas.microsoft.com/office/drawing/2014/main" id="{F63587AF-B7B0-3E2B-8AB7-61CAF7195A12}"/>
              </a:ext>
            </a:extLst>
          </p:cNvPr>
          <p:cNvSpPr txBox="1">
            <a:spLocks/>
          </p:cNvSpPr>
          <p:nvPr/>
        </p:nvSpPr>
        <p:spPr>
          <a:xfrm>
            <a:off x="2460970" y="9515255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/>
              <a:t>©Risøroppvekst – plan for intensiv opplæring</a:t>
            </a:r>
          </a:p>
        </p:txBody>
      </p:sp>
    </p:spTree>
    <p:extLst>
      <p:ext uri="{BB962C8B-B14F-4D97-AF65-F5344CB8AC3E}">
        <p14:creationId xmlns:p14="http://schemas.microsoft.com/office/powerpoint/2010/main" val="15551676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8ADD0EA-CD5F-614F-93F9-AC75952E69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 4">
            <a:extLst>
              <a:ext uri="{FF2B5EF4-FFF2-40B4-BE49-F238E27FC236}">
                <a16:creationId xmlns:a16="http://schemas.microsoft.com/office/drawing/2014/main" id="{22C26BFC-8B89-DFE2-EA61-4983E7569C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6045335"/>
              </p:ext>
            </p:extLst>
          </p:nvPr>
        </p:nvGraphicFramePr>
        <p:xfrm>
          <a:off x="135836" y="752708"/>
          <a:ext cx="6555294" cy="85934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77647">
                  <a:extLst>
                    <a:ext uri="{9D8B030D-6E8A-4147-A177-3AD203B41FA5}">
                      <a16:colId xmlns:a16="http://schemas.microsoft.com/office/drawing/2014/main" val="1777985730"/>
                    </a:ext>
                  </a:extLst>
                </a:gridCol>
                <a:gridCol w="3277647">
                  <a:extLst>
                    <a:ext uri="{9D8B030D-6E8A-4147-A177-3AD203B41FA5}">
                      <a16:colId xmlns:a16="http://schemas.microsoft.com/office/drawing/2014/main" val="3347141981"/>
                    </a:ext>
                  </a:extLst>
                </a:gridCol>
              </a:tblGrid>
              <a:tr h="8593476">
                <a:tc>
                  <a:txBody>
                    <a:bodyPr/>
                    <a:lstStyle/>
                    <a:p>
                      <a:r>
                        <a:rPr lang="nb-NO" sz="1400" b="1">
                          <a:latin typeface="Arial"/>
                          <a:cs typeface="Arial"/>
                        </a:rPr>
                        <a:t>Begrepsforståelse: </a:t>
                      </a:r>
                    </a:p>
                    <a:p>
                      <a:pPr marL="171450" lvl="0" indent="-171450">
                        <a:buFont typeface="Wingdings" panose="05000000000000000000" pitchFamily="2" charset="2"/>
                        <a:buChar char="q"/>
                      </a:pPr>
                      <a:endParaRPr lang="nb-NO" sz="14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nb-NO" sz="1400" b="0" i="0" u="none" strike="noStrike" noProof="0">
                          <a:solidFill>
                            <a:srgbClr val="242424"/>
                          </a:solidFill>
                          <a:latin typeface="Arial"/>
                          <a:cs typeface="Arial"/>
                        </a:rPr>
                        <a:t>Barnet har problemer med å forstå og bruke matematiske begreper som er nevnt i begrepslista for 4.trinn.</a:t>
                      </a:r>
                    </a:p>
                    <a:p>
                      <a:pPr marL="28575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endParaRPr lang="nb-NO" sz="1400" b="0" i="0" u="none" strike="noStrike" noProof="0">
                        <a:solidFill>
                          <a:srgbClr val="242424"/>
                        </a:solidFill>
                        <a:latin typeface="Arial"/>
                        <a:cs typeface="Arial"/>
                      </a:endParaRPr>
                    </a:p>
                    <a:p>
                      <a:pPr marL="28575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nb-NO" sz="1400" b="0" i="0" u="none" strike="noStrike" noProof="0">
                          <a:solidFill>
                            <a:srgbClr val="242424"/>
                          </a:solidFill>
                          <a:latin typeface="Arial"/>
                          <a:cs typeface="Arial"/>
                        </a:rPr>
                        <a:t>Eleven strever med å følge en skriftlig instruksjon (For eksempel oppskrifter, bygg etter beskrivelse </a:t>
                      </a:r>
                      <a:r>
                        <a:rPr lang="nb-NO" sz="1400" b="0" i="0" u="none" strike="noStrike" noProof="0" err="1">
                          <a:solidFill>
                            <a:srgbClr val="242424"/>
                          </a:solidFill>
                          <a:latin typeface="Arial"/>
                          <a:cs typeface="Arial"/>
                        </a:rPr>
                        <a:t>osv</a:t>
                      </a:r>
                      <a:r>
                        <a:rPr lang="nb-NO" sz="1400" b="0" i="0" u="none" strike="noStrike" noProof="0">
                          <a:solidFill>
                            <a:srgbClr val="242424"/>
                          </a:solidFill>
                          <a:latin typeface="Arial"/>
                          <a:cs typeface="Arial"/>
                        </a:rPr>
                        <a:t>). </a:t>
                      </a:r>
                    </a:p>
                    <a:p>
                      <a:pPr marL="28575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endParaRPr lang="nb-NO" sz="1400" b="0" i="0" u="none" strike="noStrike" noProof="0">
                        <a:solidFill>
                          <a:srgbClr val="242424"/>
                        </a:solidFill>
                        <a:latin typeface="Arial"/>
                        <a:cs typeface="Arial"/>
                      </a:endParaRPr>
                    </a:p>
                    <a:p>
                      <a:pPr marL="28575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nb-NO" sz="1400" b="0" i="0" u="none" strike="noStrike" noProof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Barnet strever med å tolke og løse tekstoppgaver, selv om de matematiske operasjonene i oppgaven er enkle.</a:t>
                      </a:r>
                      <a:endParaRPr lang="nb-NO" sz="140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  <a:p>
                      <a:pPr marL="28575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endParaRPr lang="nb-NO" sz="1400" b="0" i="0" u="none" strike="noStrike" noProof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  <a:p>
                      <a:pPr marL="28575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nb-NO" sz="1400" b="0" i="0" u="none" strike="noStrike" noProof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Eleven klarer ikke å forklare tankegangen bak utregningene sine. </a:t>
                      </a:r>
                    </a:p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nb-NO" sz="1400" b="0" i="0" u="none" strike="noStrike" noProof="0">
                        <a:solidFill>
                          <a:srgbClr val="FF0000"/>
                        </a:solidFill>
                        <a:latin typeface="Arial"/>
                        <a:cs typeface="Arial"/>
                      </a:endParaRPr>
                    </a:p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nb-NO" sz="1400" b="0" i="0" u="none" strike="noStrike" noProof="0">
                        <a:solidFill>
                          <a:srgbClr val="FF0000"/>
                        </a:solidFill>
                        <a:latin typeface="Arial"/>
                        <a:cs typeface="Arial"/>
                      </a:endParaRPr>
                    </a:p>
                    <a:p>
                      <a:endParaRPr lang="nb-NO" sz="1400" b="0" i="0" kern="1200">
                        <a:solidFill>
                          <a:srgbClr val="FF0000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  <a:p>
                      <a:pPr marL="171450" indent="-171450">
                        <a:buFont typeface="Wingdings" panose="05000000000000000000" pitchFamily="2" charset="2"/>
                        <a:buChar char="q"/>
                      </a:pPr>
                      <a:endParaRPr lang="nb-NO" sz="1400" b="0" i="0" kern="1200">
                        <a:solidFill>
                          <a:srgbClr val="FF0000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  <a:p>
                      <a:pPr lvl="0">
                        <a:buNone/>
                      </a:pPr>
                      <a:endParaRPr lang="nb-NO" sz="1400" b="0" i="0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lvl="0">
                        <a:buNone/>
                      </a:pPr>
                      <a:endParaRPr lang="nb-NO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lvl="0" indent="0">
                        <a:buNone/>
                      </a:pPr>
                      <a:endParaRPr lang="nb-NO" sz="1400" b="0" i="0" u="none" strike="noStrike" kern="1200" noProof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endParaRPr lang="nb-NO" sz="1400">
                        <a:latin typeface="Arial"/>
                        <a:cs typeface="Arial"/>
                      </a:endParaRPr>
                    </a:p>
                  </a:txBody>
                  <a:tcPr>
                    <a:lnL w="571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sz="1400" b="1" i="0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Regneferdigheter</a:t>
                      </a:r>
                      <a:r>
                        <a:rPr lang="nb-NO" sz="1400" b="1" i="0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: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b-NO" sz="1400" b="1" i="0" u="none" strike="noStrike" kern="1200" cap="none" spc="0" normalizeH="0" baseline="0" noProof="0">
                        <a:ln>
                          <a:noFill/>
                        </a:ln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  <a:p>
                      <a:pPr marL="171450" lvl="0" indent="-171450">
                        <a:buFont typeface="Wingdings" panose="05000000000000000000" pitchFamily="2" charset="2"/>
                        <a:buChar char="q"/>
                      </a:pPr>
                      <a:r>
                        <a:rPr lang="nb-NO" sz="1400" b="0" i="0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Vansker der regnestykket krever tier overgang.</a:t>
                      </a:r>
                      <a:endParaRPr lang="nb-NO" sz="1400" b="0" i="0" u="none" strike="noStrike" kern="1200" noProof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  <a:p>
                      <a:pPr marL="171450" lvl="0" indent="-171450">
                        <a:buFont typeface="Wingdings" panose="05000000000000000000" pitchFamily="2" charset="2"/>
                        <a:buChar char="q"/>
                      </a:pPr>
                      <a:endParaRPr lang="nb-NO" sz="1400" b="0" i="0" kern="120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  <a:p>
                      <a:pPr marL="171450" lvl="0" indent="-171450">
                        <a:buFont typeface="Wingdings" panose="05000000000000000000" pitchFamily="2" charset="2"/>
                        <a:buChar char="q"/>
                      </a:pPr>
                      <a:r>
                        <a:rPr lang="nb-NO" sz="1400" b="0" i="0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Utfordringer med å se sammenhengen mellom multiplikasjon og gjentatt addisjon (3 x 3 = 9 er det samme som 3 + 3 + 3 = 9).</a:t>
                      </a:r>
                    </a:p>
                    <a:p>
                      <a:pPr marL="171450" lvl="0" indent="-171450">
                        <a:buFont typeface="Wingdings" panose="05000000000000000000" pitchFamily="2" charset="2"/>
                        <a:buChar char="q"/>
                      </a:pPr>
                      <a:endParaRPr lang="nb-NO" sz="1400" b="0" i="0" kern="120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  <a:p>
                      <a:pPr marL="171450" lvl="0" indent="-171450">
                        <a:buFont typeface="Wingdings" panose="05000000000000000000" pitchFamily="2" charset="2"/>
                        <a:buChar char="q"/>
                      </a:pPr>
                      <a:r>
                        <a:rPr lang="nb-NO" sz="1400" b="0" i="0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Utfordringer med å se at multiplikasjon og divisjon er motsatte regnearter (9 : 3 = 3 fordi 3 x 3 = 9). </a:t>
                      </a:r>
                    </a:p>
                    <a:p>
                      <a:pPr marL="171450" lvl="0" indent="-171450">
                        <a:buFont typeface="Wingdings" panose="05000000000000000000" pitchFamily="2" charset="2"/>
                        <a:buChar char="q"/>
                      </a:pPr>
                      <a:endParaRPr lang="nb-NO" sz="1400" b="0" i="0" kern="120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  <a:p>
                      <a:pPr marL="171450" lvl="0" indent="-171450">
                        <a:buFont typeface="Wingdings" panose="05000000000000000000" pitchFamily="2" charset="2"/>
                        <a:buChar char="q"/>
                      </a:pPr>
                      <a:r>
                        <a:rPr lang="nb-NO" sz="14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Utfordringer med å bruke kladd / arbeidstegning for å løse oppgaven.</a:t>
                      </a:r>
                      <a:endParaRPr lang="nb-NO" sz="1400" b="0" i="0" kern="120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endParaRPr lang="nb-NO" sz="1400">
                        <a:latin typeface="Arial"/>
                        <a:cs typeface="Arial"/>
                      </a:endParaRPr>
                    </a:p>
                  </a:txBody>
                  <a:tcPr>
                    <a:lnL w="571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3680276"/>
                  </a:ext>
                </a:extLst>
              </a:tr>
            </a:tbl>
          </a:graphicData>
        </a:graphic>
      </p:graphicFrame>
      <p:sp>
        <p:nvSpPr>
          <p:cNvPr id="5" name="Tittel 4">
            <a:extLst>
              <a:ext uri="{FF2B5EF4-FFF2-40B4-BE49-F238E27FC236}">
                <a16:creationId xmlns:a16="http://schemas.microsoft.com/office/drawing/2014/main" id="{EAF60EEB-0094-0483-9653-262BBA84DAC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52" y="197200"/>
            <a:ext cx="6860831" cy="40011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lang="nb-NO" sz="2000">
                <a:solidFill>
                  <a:prstClr val="white"/>
                </a:solidFill>
                <a:latin typeface="Arial"/>
                <a:ea typeface="+mn-ea"/>
                <a:cs typeface="Arial"/>
              </a:rPr>
              <a:t>Sjekkliste regning etter 4. trinn</a:t>
            </a:r>
            <a:endParaRPr kumimoji="0" lang="nb-NO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Plassholder for lysbildenummer 1">
            <a:extLst>
              <a:ext uri="{FF2B5EF4-FFF2-40B4-BE49-F238E27FC236}">
                <a16:creationId xmlns:a16="http://schemas.microsoft.com/office/drawing/2014/main" id="{D9F7DED2-6EDF-0E85-C122-83B606BCD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C614-853D-4D43-8A0F-9A7CA2316DD2}" type="slidenum">
              <a:rPr lang="nb-NO" smtClean="0"/>
              <a:t>19</a:t>
            </a:fld>
            <a:endParaRPr lang="nb-NO"/>
          </a:p>
        </p:txBody>
      </p:sp>
      <p:pic>
        <p:nvPicPr>
          <p:cNvPr id="6" name="Grafikk 5" descr="Hjemme1 kontur">
            <a:hlinkClick r:id="rId2" action="ppaction://hlinksldjump"/>
            <a:extLst>
              <a:ext uri="{FF2B5EF4-FFF2-40B4-BE49-F238E27FC236}">
                <a16:creationId xmlns:a16="http://schemas.microsoft.com/office/drawing/2014/main" id="{FA969038-2A5A-30F1-9412-B9CA3B5C19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" y="9557656"/>
            <a:ext cx="315929" cy="315929"/>
          </a:xfrm>
          <a:prstGeom prst="rect">
            <a:avLst/>
          </a:prstGeom>
        </p:spPr>
      </p:pic>
      <p:sp>
        <p:nvSpPr>
          <p:cNvPr id="3" name="Plassholder for bunntekst 5">
            <a:extLst>
              <a:ext uri="{FF2B5EF4-FFF2-40B4-BE49-F238E27FC236}">
                <a16:creationId xmlns:a16="http://schemas.microsoft.com/office/drawing/2014/main" id="{5899F54D-FCA8-4EA0-4F97-55360AF83D89}"/>
              </a:ext>
            </a:extLst>
          </p:cNvPr>
          <p:cNvSpPr txBox="1">
            <a:spLocks/>
          </p:cNvSpPr>
          <p:nvPr/>
        </p:nvSpPr>
        <p:spPr>
          <a:xfrm>
            <a:off x="2251306" y="9346183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/>
              <a:t>©Risøroppvekst – plan for intensiv opplæring</a:t>
            </a:r>
          </a:p>
        </p:txBody>
      </p:sp>
    </p:spTree>
    <p:extLst>
      <p:ext uri="{BB962C8B-B14F-4D97-AF65-F5344CB8AC3E}">
        <p14:creationId xmlns:p14="http://schemas.microsoft.com/office/powerpoint/2010/main" val="3801671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AB6A0CA7-E68C-086E-1CAC-2A2A31684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©Risøroppvekst - språkplan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CA342545-011F-C4B0-1620-BF6026478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C614-853D-4D43-8A0F-9A7CA2316DD2}" type="slidenum">
              <a:rPr lang="nb-NO" smtClean="0"/>
              <a:t>2</a:t>
            </a:fld>
            <a:endParaRPr lang="nb-NO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F18880BF-1626-0034-257F-F056608D2C9C}"/>
              </a:ext>
            </a:extLst>
          </p:cNvPr>
          <p:cNvSpPr/>
          <p:nvPr/>
        </p:nvSpPr>
        <p:spPr>
          <a:xfrm>
            <a:off x="0" y="384437"/>
            <a:ext cx="6858000" cy="72418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>
                <a:solidFill>
                  <a:schemeClr val="bg1"/>
                </a:solidFill>
              </a:rPr>
              <a:t>Innholdsfortegnelse</a:t>
            </a:r>
          </a:p>
        </p:txBody>
      </p:sp>
      <p:graphicFrame>
        <p:nvGraphicFramePr>
          <p:cNvPr id="6" name="Tabell 5">
            <a:extLst>
              <a:ext uri="{FF2B5EF4-FFF2-40B4-BE49-F238E27FC236}">
                <a16:creationId xmlns:a16="http://schemas.microsoft.com/office/drawing/2014/main" id="{2C56839F-D963-044D-F5A8-501AEC13AF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0690094"/>
              </p:ext>
            </p:extLst>
          </p:nvPr>
        </p:nvGraphicFramePr>
        <p:xfrm>
          <a:off x="96253" y="1397000"/>
          <a:ext cx="6653463" cy="81921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53463">
                  <a:extLst>
                    <a:ext uri="{9D8B030D-6E8A-4147-A177-3AD203B41FA5}">
                      <a16:colId xmlns:a16="http://schemas.microsoft.com/office/drawing/2014/main" val="4187473995"/>
                    </a:ext>
                  </a:extLst>
                </a:gridCol>
              </a:tblGrid>
              <a:tr h="8192168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nb-NO" sz="1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hlinkClick r:id="rId2" action="ppaction://hlinksldjump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nb-NO" sz="1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hlinkClick r:id="rId2" action="ppaction://hlinksldjump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nb-NO" sz="1800" b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  <a:hlinkClick r:id="rId2" action="ppaction://hlinksldjump"/>
                      </a:endParaRP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b-NO" sz="18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2" action="ppaction://hlinksldjump"/>
                        </a:rPr>
                        <a:t>Hva er intensiv opplæring?</a:t>
                      </a:r>
                      <a:endParaRPr kumimoji="0" lang="nb-NO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nb-NO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3" action="ppaction://hlinksldjump"/>
                        </a:rPr>
                        <a:t>Kartleggingsplan</a:t>
                      </a:r>
                      <a:endParaRPr kumimoji="0" lang="nb-NO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b-NO" sz="18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4" action="ppaction://hlinksldjump"/>
                        </a:rPr>
                        <a:t>Oppdage og kartlegge behov for intensiv opplæring</a:t>
                      </a:r>
                      <a:endParaRPr kumimoji="0" lang="nb-NO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nb-NO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5" action="ppaction://hlinksldjump"/>
                        </a:rPr>
                        <a:t>Organisering av intensive kurs</a:t>
                      </a:r>
                      <a:endParaRPr kumimoji="0" lang="nb-NO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b-NO" sz="18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6" action="ppaction://hlinksldjump"/>
                        </a:rPr>
                        <a:t>Motivasjon</a:t>
                      </a:r>
                      <a:endParaRPr kumimoji="0" lang="nb-NO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nb-NO" sz="18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7" action="ppaction://hlinksldjump"/>
                        </a:rPr>
                        <a:t>Lesing og skriving - kjennetegn</a:t>
                      </a:r>
                      <a:r>
                        <a:rPr lang="nb-NO" sz="18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	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nb-NO" sz="18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8" action="ppaction://hlinksldjump"/>
                        </a:rPr>
                        <a:t>Tips til ressurser i lesing og skriving</a:t>
                      </a:r>
                      <a:endParaRPr lang="nb-NO" sz="1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 algn="l" defTabSz="457200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nb-NO" sz="18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9" action="ppaction://hlinksldjump"/>
                        </a:rPr>
                        <a:t>Sjekkliste for lesing og skriving på 1.trinn</a:t>
                      </a:r>
                      <a:endParaRPr kumimoji="0" lang="nb-NO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indent="-285750" algn="l" defTabSz="457200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nb-NO" sz="18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10" action="ppaction://hlinksldjump"/>
                        </a:rPr>
                        <a:t>Sjekkliste for lesing og skriving på 2.trinn</a:t>
                      </a:r>
                      <a:endParaRPr kumimoji="0" lang="nb-NO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indent="-285750" algn="l" defTabSz="457200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nb-NO" sz="18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11" action="ppaction://hlinksldjump"/>
                        </a:rPr>
                        <a:t>Sjekkliste for lesing og skriving på 3.trinn</a:t>
                      </a:r>
                      <a:endParaRPr kumimoji="0" lang="nb-NO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indent="-285750" algn="l" defTabSz="457200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nb-NO" sz="18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12" action="ppaction://hlinksldjump"/>
                        </a:rPr>
                        <a:t>Sjekkliste for lesing og skriving på 4.trinn</a:t>
                      </a:r>
                      <a:endParaRPr kumimoji="0" lang="nb-NO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nb-NO" sz="18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13" action="ppaction://hlinksldjump"/>
                        </a:rPr>
                        <a:t>Regning - kjennetegn	</a:t>
                      </a:r>
                      <a:endParaRPr lang="nb-NO" sz="1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 algn="l" defTabSz="457200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nb-NO" sz="18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14" action="ppaction://hlinksldjump"/>
                        </a:rPr>
                        <a:t>Tips til ressurser i regning</a:t>
                      </a:r>
                      <a:endParaRPr lang="en-US" sz="1800" b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indent="-285750" algn="l" defTabSz="457200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nb-NO" sz="18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15" action="ppaction://hlinksldjump"/>
                        </a:rPr>
                        <a:t>Sjekkliste regning på 1. trinn</a:t>
                      </a:r>
                      <a:endParaRPr lang="nb-NO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indent="-285750" algn="l" defTabSz="457200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nb-NO" sz="18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16" action="ppaction://hlinksldjump"/>
                        </a:rPr>
                        <a:t>Sjekkliste regning etter 2. trinn</a:t>
                      </a:r>
                      <a:endParaRPr lang="nb-NO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indent="-285750" algn="l" defTabSz="457200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nb-NO" sz="18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17" action="ppaction://hlinksldjump"/>
                        </a:rPr>
                        <a:t>Sjekkliste regning etter 3. trinn</a:t>
                      </a:r>
                      <a:endParaRPr kumimoji="0" lang="nb-NO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indent="-285750" algn="l" defTabSz="457200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nb-NO" sz="18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18" action="ppaction://hlinksldjump"/>
                        </a:rPr>
                        <a:t>Sjekkliste regning etter 4. trinn</a:t>
                      </a:r>
                      <a:endParaRPr lang="nb-NO" sz="1800" b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indent="-285750" algn="l" defTabSz="457200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nb-NO" sz="1800" b="0" i="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19" action="ppaction://hlinksldjump"/>
                        </a:rPr>
                        <a:t>Opplegg - Regning</a:t>
                      </a:r>
                      <a:endParaRPr kumimoji="0" lang="nb-NO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b-NO" sz="1800" b="0" i="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20" action="ppaction://hlinksldjump"/>
                        </a:rPr>
                        <a:t>Opplegg – Lesing og skriving</a:t>
                      </a:r>
                      <a:endParaRPr lang="nb-NO" sz="1800" b="0" i="0" u="none" strike="noStrike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b-NO" sz="1800" b="0" i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21" action="ppaction://hlinksldjump"/>
                        </a:rPr>
                        <a:t> </a:t>
                      </a:r>
                      <a:r>
                        <a:rPr lang="nb-NO" sz="18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21" action="ppaction://hlinksldjump"/>
                        </a:rPr>
                        <a:t>Mal for dokumentasjon av intensiv opplæring</a:t>
                      </a:r>
                      <a:endParaRPr kumimoji="0" lang="nb-NO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18962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61855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304BBE-EE01-B651-E2A4-437039C43C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 4">
            <a:extLst>
              <a:ext uri="{FF2B5EF4-FFF2-40B4-BE49-F238E27FC236}">
                <a16:creationId xmlns:a16="http://schemas.microsoft.com/office/drawing/2014/main" id="{59F0D552-CD2C-EC54-FC77-0359450A96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3444979"/>
              </p:ext>
            </p:extLst>
          </p:nvPr>
        </p:nvGraphicFramePr>
        <p:xfrm>
          <a:off x="135836" y="752709"/>
          <a:ext cx="6525644" cy="9039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62822">
                  <a:extLst>
                    <a:ext uri="{9D8B030D-6E8A-4147-A177-3AD203B41FA5}">
                      <a16:colId xmlns:a16="http://schemas.microsoft.com/office/drawing/2014/main" val="1777985730"/>
                    </a:ext>
                  </a:extLst>
                </a:gridCol>
                <a:gridCol w="3262822">
                  <a:extLst>
                    <a:ext uri="{9D8B030D-6E8A-4147-A177-3AD203B41FA5}">
                      <a16:colId xmlns:a16="http://schemas.microsoft.com/office/drawing/2014/main" val="349185116"/>
                    </a:ext>
                  </a:extLst>
                </a:gridCol>
              </a:tblGrid>
              <a:tr h="470201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nb-NO" sz="1400" b="1" i="0" kern="120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nb-NO" sz="1400" b="1" i="0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Regnekassen 1.-2.: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lang="nb-NO" sz="1400" b="1" i="0" kern="120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  <a:p>
                      <a:pPr marL="342900" indent="-342900">
                        <a:lnSpc>
                          <a:spcPct val="100000"/>
                        </a:lnSpc>
                        <a:buFont typeface="+mj-lt"/>
                        <a:buAutoNum type="arabicPeriod"/>
                      </a:pPr>
                      <a:r>
                        <a:rPr lang="nb-NO" sz="1400" b="0" i="0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Stigespill</a:t>
                      </a:r>
                    </a:p>
                    <a:p>
                      <a:pPr marL="342900" indent="-342900">
                        <a:lnSpc>
                          <a:spcPct val="100000"/>
                        </a:lnSpc>
                        <a:buFont typeface="+mj-lt"/>
                        <a:buAutoNum type="arabicPeriod"/>
                      </a:pPr>
                      <a:r>
                        <a:rPr lang="nb-NO" sz="1400" b="0" i="0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Butikklek</a:t>
                      </a:r>
                    </a:p>
                    <a:p>
                      <a:pPr marL="342900" indent="-342900">
                        <a:lnSpc>
                          <a:spcPct val="100000"/>
                        </a:lnSpc>
                        <a:buFont typeface="+mj-lt"/>
                        <a:buAutoNum type="arabicPeriod"/>
                      </a:pPr>
                      <a:r>
                        <a:rPr lang="nb-NO" sz="1400" b="0" i="0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Vekslematte</a:t>
                      </a:r>
                    </a:p>
                    <a:p>
                      <a:pPr marL="342900" indent="-342900">
                        <a:lnSpc>
                          <a:spcPct val="100000"/>
                        </a:lnSpc>
                        <a:buFont typeface="+mj-lt"/>
                        <a:buAutoNum type="arabicPeriod"/>
                      </a:pPr>
                      <a:r>
                        <a:rPr lang="nb-NO" sz="1400" b="0" i="0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Tallinje</a:t>
                      </a:r>
                    </a:p>
                    <a:p>
                      <a:pPr marL="342900" indent="-342900">
                        <a:lnSpc>
                          <a:spcPct val="100000"/>
                        </a:lnSpc>
                        <a:buFont typeface="+mj-lt"/>
                        <a:buAutoNum type="arabicPeriod"/>
                      </a:pPr>
                      <a:r>
                        <a:rPr lang="nb-NO" sz="1400" b="0" i="0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Tiervenn – hjulet</a:t>
                      </a:r>
                    </a:p>
                    <a:p>
                      <a:pPr marL="342900" indent="-342900">
                        <a:lnSpc>
                          <a:spcPct val="100000"/>
                        </a:lnSpc>
                        <a:buFont typeface="+mj-lt"/>
                        <a:buAutoNum type="arabicPeriod"/>
                      </a:pPr>
                      <a:r>
                        <a:rPr lang="nb-NO" sz="1400" b="0" i="0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Tiervenn – bingo</a:t>
                      </a:r>
                    </a:p>
                    <a:p>
                      <a:pPr marL="342900" indent="-342900">
                        <a:lnSpc>
                          <a:spcPct val="100000"/>
                        </a:lnSpc>
                        <a:buFont typeface="+mj-lt"/>
                        <a:buAutoNum type="arabicPeriod"/>
                      </a:pPr>
                      <a:r>
                        <a:rPr lang="nb-NO" sz="1400" b="0" i="0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Eplekort</a:t>
                      </a:r>
                    </a:p>
                    <a:p>
                      <a:pPr marL="342900" indent="-342900">
                        <a:lnSpc>
                          <a:spcPct val="100000"/>
                        </a:lnSpc>
                        <a:buFont typeface="+mj-lt"/>
                        <a:buAutoNum type="arabicPeriod"/>
                      </a:pPr>
                      <a:r>
                        <a:rPr lang="nb-NO" sz="1400" b="0" i="0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Tallet før og etter</a:t>
                      </a:r>
                    </a:p>
                    <a:p>
                      <a:pPr marL="342900" indent="-342900">
                        <a:lnSpc>
                          <a:spcPct val="100000"/>
                        </a:lnSpc>
                        <a:buFont typeface="+mj-lt"/>
                        <a:buAutoNum type="arabicPeriod"/>
                      </a:pPr>
                      <a:r>
                        <a:rPr lang="nb-NO" sz="1400" b="0" i="0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100 – ruter</a:t>
                      </a:r>
                    </a:p>
                    <a:p>
                      <a:pPr marL="342900" indent="-342900">
                        <a:lnSpc>
                          <a:spcPct val="100000"/>
                        </a:lnSpc>
                        <a:buFont typeface="+mj-lt"/>
                        <a:buAutoNum type="arabicPeriod"/>
                      </a:pPr>
                      <a:r>
                        <a:rPr lang="nb-NO" sz="1400" b="0" i="0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Mengde – lotto </a:t>
                      </a:r>
                    </a:p>
                    <a:p>
                      <a:pPr marL="342900" indent="-342900">
                        <a:lnSpc>
                          <a:spcPct val="100000"/>
                        </a:lnSpc>
                        <a:buFont typeface="+mj-lt"/>
                        <a:buAutoNum type="arabicPeriod"/>
                      </a:pPr>
                      <a:r>
                        <a:rPr lang="nb-NO" sz="1400" b="0" i="0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Addisjon og subtraksjon med kort</a:t>
                      </a:r>
                    </a:p>
                    <a:p>
                      <a:pPr marL="342900" indent="-342900">
                        <a:lnSpc>
                          <a:spcPct val="100000"/>
                        </a:lnSpc>
                        <a:buFont typeface="+mj-lt"/>
                        <a:buAutoNum type="arabicPeriod"/>
                      </a:pPr>
                      <a:r>
                        <a:rPr lang="nb-NO" sz="1400" b="0" i="0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Tallplass – krig</a:t>
                      </a:r>
                    </a:p>
                    <a:p>
                      <a:pPr marL="342900" indent="-342900">
                        <a:lnSpc>
                          <a:spcPct val="100000"/>
                        </a:lnSpc>
                        <a:buFont typeface="+mj-lt"/>
                        <a:buAutoNum type="arabicPeriod"/>
                      </a:pPr>
                      <a:r>
                        <a:rPr lang="nb-NO" sz="1400" b="0" i="0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Dagens tall – arbeidsmatte</a:t>
                      </a:r>
                    </a:p>
                    <a:p>
                      <a:pPr marL="342900" indent="-342900">
                        <a:lnSpc>
                          <a:spcPct val="100000"/>
                        </a:lnSpc>
                        <a:buFont typeface="+mj-lt"/>
                        <a:buAutoNum type="arabicPeriod"/>
                      </a:pPr>
                      <a:r>
                        <a:rPr lang="nb-NO" sz="1400" b="0" i="0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Dagens tall – ruter</a:t>
                      </a:r>
                    </a:p>
                    <a:p>
                      <a:pPr marL="342900" indent="-342900">
                        <a:lnSpc>
                          <a:spcPct val="100000"/>
                        </a:lnSpc>
                        <a:buFont typeface="+mj-lt"/>
                        <a:buAutoNum type="arabicPeriod"/>
                      </a:pPr>
                      <a:r>
                        <a:rPr lang="nb-NO" sz="1400" b="0" i="0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10 – krig</a:t>
                      </a:r>
                    </a:p>
                    <a:p>
                      <a:pPr marL="342900" indent="-342900">
                        <a:lnSpc>
                          <a:spcPct val="100000"/>
                        </a:lnSpc>
                        <a:buFont typeface="+mj-lt"/>
                        <a:buAutoNum type="arabicPeriod"/>
                      </a:pPr>
                      <a:r>
                        <a:rPr lang="nb-NO" sz="1400" b="0" i="0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Tall – toget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buAutoNum type="arabicPeriod"/>
                      </a:pPr>
                      <a:r>
                        <a:rPr lang="nb-NO" sz="1400" b="0" i="0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Hurtigmatte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buAutoNum type="arabicPeriod"/>
                      </a:pPr>
                      <a:r>
                        <a:rPr lang="nb-NO" sz="1400" b="0" i="0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100 - spinn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lang="nb-NO" sz="1400" b="1" i="0" kern="120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>
                    <a:lnL w="571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Font typeface="Wingdings" panose="05000000000000000000" pitchFamily="2" charset="2"/>
                        <a:buNone/>
                      </a:pPr>
                      <a:endParaRPr lang="nb-NO" sz="1100" b="0" i="0" kern="120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nb-NO" sz="1400" b="1" i="0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Regnekassen 3.-4.: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nb-NO" sz="1400" b="1" i="0" kern="120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  <a:p>
                      <a:pPr marL="342900" indent="-342900">
                        <a:lnSpc>
                          <a:spcPct val="100000"/>
                        </a:lnSpc>
                        <a:buFont typeface="+mj-lt"/>
                        <a:buAutoNum type="arabicPeriod"/>
                      </a:pPr>
                      <a:r>
                        <a:rPr lang="nb-NO" sz="1400" b="0" i="0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Tallplasskrig</a:t>
                      </a:r>
                    </a:p>
                    <a:p>
                      <a:pPr marL="342900" indent="-342900">
                        <a:lnSpc>
                          <a:spcPct val="100000"/>
                        </a:lnSpc>
                        <a:buFont typeface="+mj-lt"/>
                        <a:buAutoNum type="arabicPeriod"/>
                      </a:pPr>
                      <a:r>
                        <a:rPr lang="nb-NO" sz="1400" b="0" i="0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100 – spillet</a:t>
                      </a:r>
                    </a:p>
                    <a:p>
                      <a:pPr marL="342900" indent="-342900">
                        <a:lnSpc>
                          <a:spcPct val="100000"/>
                        </a:lnSpc>
                        <a:buFont typeface="+mj-lt"/>
                        <a:buAutoNum type="arabicPeriod"/>
                      </a:pPr>
                      <a:r>
                        <a:rPr lang="nb-NO" sz="1400" b="0" i="0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Hvilket tall er jeg?</a:t>
                      </a:r>
                    </a:p>
                    <a:p>
                      <a:pPr marL="342900" indent="-342900">
                        <a:lnSpc>
                          <a:spcPct val="100000"/>
                        </a:lnSpc>
                        <a:buFont typeface="+mj-lt"/>
                        <a:buAutoNum type="arabicPeriod"/>
                      </a:pPr>
                      <a:r>
                        <a:rPr lang="nb-NO" sz="1400" b="0" i="0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Mattesnakk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buAutoNum type="arabicPeriod"/>
                      </a:pPr>
                      <a:r>
                        <a:rPr lang="nb-NO" sz="1400" b="0" i="0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Addisjon og subtraksjon med kort og tallhus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buAutoNum type="arabicPeriod"/>
                      </a:pPr>
                      <a:r>
                        <a:rPr lang="nb-NO" sz="1400" b="0" i="0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10 . - venner, trekk og finn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buAutoNum type="arabicPeriod"/>
                      </a:pPr>
                      <a:r>
                        <a:rPr lang="nb-NO" sz="1400" b="0" i="0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20 – venner, trekk og finn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buAutoNum type="arabicPeriod"/>
                      </a:pPr>
                      <a:r>
                        <a:rPr lang="nb-NO" sz="1400" b="0" i="0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Lag tallet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buAutoNum type="arabicPeriod"/>
                      </a:pPr>
                      <a:r>
                        <a:rPr lang="nb-NO" sz="1400" b="0" i="0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Hva er tallet?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buAutoNum type="arabicPeriod"/>
                      </a:pPr>
                      <a:r>
                        <a:rPr lang="nb-NO" sz="1400" b="0" i="0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Subtraksjon med kort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buAutoNum type="arabicPeriod"/>
                      </a:pPr>
                      <a:r>
                        <a:rPr lang="nb-NO" sz="1400" b="0" i="0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Addisjon med kort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buAutoNum type="arabicPeriod"/>
                      </a:pPr>
                      <a:r>
                        <a:rPr lang="nb-NO" sz="1400" b="0" i="0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Posisjonssystemet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buAutoNum type="arabicPeriod"/>
                      </a:pPr>
                      <a:r>
                        <a:rPr lang="nb-NO" sz="1400" b="0" i="0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Kan du finne regnestykke x 3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buAutoNum type="arabicPeriod"/>
                      </a:pPr>
                      <a:r>
                        <a:rPr lang="nb-NO" sz="1400" b="0" i="0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Tell til 120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buAutoNum type="arabicPeriod"/>
                      </a:pPr>
                      <a:r>
                        <a:rPr lang="nb-NO" sz="1400" b="0" i="0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Hurtigmatte til og fra 20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buAutoNum type="arabicPeriod"/>
                      </a:pPr>
                      <a:r>
                        <a:rPr lang="nb-NO" sz="1400" b="0" i="0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Snu, bygg og finn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buAutoNum type="arabicPeriod"/>
                      </a:pPr>
                      <a:r>
                        <a:rPr lang="nb-NO" sz="1400" b="0" i="0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Regnefortellinger</a:t>
                      </a:r>
                    </a:p>
                    <a:p>
                      <a:pPr marL="0" lvl="0" indent="0">
                        <a:buFont typeface="Wingdings" panose="05000000000000000000" pitchFamily="2" charset="2"/>
                        <a:buNone/>
                      </a:pPr>
                      <a:endParaRPr lang="nb-NO" sz="1100" b="0" i="0" kern="120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>
                    <a:lnL w="571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</a:lnR>
                    <a:lnT w="571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3680276"/>
                  </a:ext>
                </a:extLst>
              </a:tr>
              <a:tr h="42540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nb-NO" sz="1100" b="0" i="0" kern="120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nb-NO" sz="1400" b="1" i="0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Konkretkasse: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lang="nb-NO" sz="1400" b="1" i="0" kern="120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  <a:p>
                      <a:pPr marL="342900" indent="-342900">
                        <a:lnSpc>
                          <a:spcPct val="100000"/>
                        </a:lnSpc>
                        <a:buFont typeface="+mj-lt"/>
                        <a:buAutoNum type="arabicPeriod"/>
                      </a:pPr>
                      <a:r>
                        <a:rPr lang="nb-NO" sz="1400" b="0" i="0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Klyper</a:t>
                      </a:r>
                    </a:p>
                    <a:p>
                      <a:pPr marL="342900" indent="-342900">
                        <a:lnSpc>
                          <a:spcPct val="100000"/>
                        </a:lnSpc>
                        <a:buFont typeface="+mj-lt"/>
                        <a:buAutoNum type="arabicPeriod"/>
                      </a:pPr>
                      <a:r>
                        <a:rPr lang="nb-NO" sz="1400" b="0" i="0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Tusj</a:t>
                      </a:r>
                    </a:p>
                    <a:p>
                      <a:pPr marL="342900" indent="-342900">
                        <a:lnSpc>
                          <a:spcPct val="100000"/>
                        </a:lnSpc>
                        <a:buFont typeface="+mj-lt"/>
                        <a:buAutoNum type="arabicPeriod"/>
                      </a:pPr>
                      <a:r>
                        <a:rPr lang="nb-NO" sz="1400" b="0" i="0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Brikker</a:t>
                      </a:r>
                    </a:p>
                    <a:p>
                      <a:pPr marL="342900" indent="-342900">
                        <a:lnSpc>
                          <a:spcPct val="100000"/>
                        </a:lnSpc>
                        <a:buFont typeface="+mj-lt"/>
                        <a:buAutoNum type="arabicPeriod"/>
                      </a:pPr>
                      <a:r>
                        <a:rPr lang="nb-NO" sz="1400" b="0" i="0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Uno</a:t>
                      </a:r>
                    </a:p>
                    <a:p>
                      <a:pPr marL="342900" indent="-342900">
                        <a:lnSpc>
                          <a:spcPct val="100000"/>
                        </a:lnSpc>
                        <a:buFont typeface="+mj-lt"/>
                        <a:buAutoNum type="arabicPeriod"/>
                      </a:pPr>
                      <a:r>
                        <a:rPr lang="nb-NO" sz="1400" b="0" i="0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Tangram – brikker</a:t>
                      </a:r>
                    </a:p>
                    <a:p>
                      <a:pPr marL="342900" indent="-342900">
                        <a:lnSpc>
                          <a:spcPct val="100000"/>
                        </a:lnSpc>
                        <a:buFont typeface="+mj-lt"/>
                        <a:buAutoNum type="arabicPeriod"/>
                      </a:pPr>
                      <a:r>
                        <a:rPr lang="nb-NO" sz="1400" b="0" i="0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Tangram byggekort</a:t>
                      </a:r>
                    </a:p>
                    <a:p>
                      <a:pPr marL="342900" indent="-342900">
                        <a:lnSpc>
                          <a:spcPct val="100000"/>
                        </a:lnSpc>
                        <a:buFont typeface="+mj-lt"/>
                        <a:buAutoNum type="arabicPeriod"/>
                      </a:pPr>
                      <a:r>
                        <a:rPr lang="nb-NO" sz="1400" b="0" i="0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Tallkort 1-100</a:t>
                      </a:r>
                    </a:p>
                    <a:p>
                      <a:pPr marL="342900" indent="-342900">
                        <a:lnSpc>
                          <a:spcPct val="100000"/>
                        </a:lnSpc>
                        <a:buFont typeface="+mj-lt"/>
                        <a:buAutoNum type="arabicPeriod"/>
                      </a:pPr>
                      <a:r>
                        <a:rPr lang="nb-NO" sz="1400" b="0" i="0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Kortstokk</a:t>
                      </a:r>
                    </a:p>
                    <a:p>
                      <a:pPr marL="342900" indent="-342900">
                        <a:lnSpc>
                          <a:spcPct val="100000"/>
                        </a:lnSpc>
                        <a:buFont typeface="+mj-lt"/>
                        <a:buAutoNum type="arabicPeriod"/>
                      </a:pPr>
                      <a:r>
                        <a:rPr lang="nb-NO" sz="1400" b="0" i="0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Timeglass</a:t>
                      </a:r>
                    </a:p>
                    <a:p>
                      <a:pPr marL="342900" indent="-342900">
                        <a:lnSpc>
                          <a:spcPct val="100000"/>
                        </a:lnSpc>
                        <a:buFont typeface="+mj-lt"/>
                        <a:buAutoNum type="arabicPeriod"/>
                      </a:pPr>
                      <a:r>
                        <a:rPr lang="nb-NO" sz="1400" b="0" i="0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Begrepsliste</a:t>
                      </a:r>
                    </a:p>
                    <a:p>
                      <a:pPr marL="342900" indent="-342900">
                        <a:lnSpc>
                          <a:spcPct val="100000"/>
                        </a:lnSpc>
                        <a:buFont typeface="+mj-lt"/>
                        <a:buAutoNum type="arabicPeriod"/>
                      </a:pPr>
                      <a:r>
                        <a:rPr lang="nb-NO" sz="1400" b="0" i="0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Piperensere</a:t>
                      </a:r>
                    </a:p>
                    <a:p>
                      <a:pPr marL="342900" indent="-342900">
                        <a:lnSpc>
                          <a:spcPct val="100000"/>
                        </a:lnSpc>
                        <a:buFont typeface="+mj-lt"/>
                        <a:buAutoNum type="arabicPeriod"/>
                      </a:pPr>
                      <a:r>
                        <a:rPr lang="nb-NO" sz="1400" b="0" i="0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Domino</a:t>
                      </a:r>
                    </a:p>
                    <a:p>
                      <a:pPr marL="342900" indent="-342900">
                        <a:lnSpc>
                          <a:spcPct val="100000"/>
                        </a:lnSpc>
                        <a:buFont typeface="+mj-lt"/>
                        <a:buAutoNum type="arabicPeriod"/>
                      </a:pPr>
                      <a:r>
                        <a:rPr lang="nb-NO" sz="1400" b="0" i="0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Cenitkuber</a:t>
                      </a:r>
                    </a:p>
                    <a:p>
                      <a:pPr marL="342900" indent="-342900">
                        <a:lnSpc>
                          <a:spcPct val="100000"/>
                        </a:lnSpc>
                        <a:buFont typeface="+mj-lt"/>
                        <a:buAutoNum type="arabicPeriod"/>
                      </a:pPr>
                      <a:r>
                        <a:rPr lang="nb-NO" sz="1400" b="0" i="0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System/baseklosser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buAutoNum type="arabicPeriod"/>
                      </a:pPr>
                      <a:r>
                        <a:rPr lang="nb-NO" sz="1400" b="0" i="0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Penger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buAutoNum type="arabicPeriod"/>
                      </a:pPr>
                      <a:r>
                        <a:rPr lang="nb-NO" sz="1400" b="0" i="0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Tallkort 0-100</a:t>
                      </a:r>
                    </a:p>
                  </a:txBody>
                  <a:tcPr>
                    <a:lnL w="571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00000"/>
                        </a:lnSpc>
                        <a:buNone/>
                      </a:pPr>
                      <a:endParaRPr lang="nb-NO" sz="1400" b="1" i="0" u="none" strike="noStrike" kern="1200" noProof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  <a:p>
                      <a:pPr lvl="0">
                        <a:lnSpc>
                          <a:spcPct val="100000"/>
                        </a:lnSpc>
                        <a:buNone/>
                      </a:pPr>
                      <a:r>
                        <a:rPr lang="nb-NO" sz="1400" b="1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Annet opplegg som hører til:</a:t>
                      </a:r>
                    </a:p>
                    <a:p>
                      <a:pPr lvl="0">
                        <a:lnSpc>
                          <a:spcPct val="100000"/>
                        </a:lnSpc>
                        <a:buNone/>
                      </a:pPr>
                      <a:endParaRPr lang="nb-NO" sz="1400" b="1" i="0" u="none" strike="noStrike" kern="1200" noProof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  <a:p>
                      <a:pPr lvl="0">
                        <a:lnSpc>
                          <a:spcPct val="100000"/>
                        </a:lnSpc>
                        <a:buNone/>
                      </a:pPr>
                      <a:r>
                        <a:rPr lang="nb-NO" sz="1400" b="1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Mattemaur:</a:t>
                      </a:r>
                      <a:endParaRPr lang="en-US" sz="1400" b="0" i="0" u="none" strike="noStrike" kern="1200" noProof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lvl="0">
                        <a:lnSpc>
                          <a:spcPct val="100000"/>
                        </a:lnSpc>
                        <a:buNone/>
                      </a:pPr>
                      <a:endParaRPr lang="nb-NO" sz="1400" b="0" i="0" u="none" strike="noStrike" kern="1200" noProof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buClr>
                          <a:srgbClr val="000000"/>
                        </a:buClr>
                        <a:buAutoNum type="arabicPeriod"/>
                      </a:pPr>
                      <a:r>
                        <a:rPr lang="nb-NO" sz="1400" b="0" i="0" u="none" strike="noStrike" kern="1200" noProof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Addisjon</a:t>
                      </a:r>
                      <a:endParaRPr lang="en-US" sz="1400" b="0" i="0" u="none" strike="noStrike" kern="1200" noProof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buClr>
                          <a:srgbClr val="000000"/>
                        </a:buClr>
                        <a:buAutoNum type="arabicPeriod"/>
                      </a:pPr>
                      <a:r>
                        <a:rPr lang="nb-NO" sz="1400" b="0" i="0" u="none" strike="noStrike" kern="1200" noProof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Subtraksjon </a:t>
                      </a:r>
                      <a:endParaRPr lang="nb-NO" sz="1400"/>
                    </a:p>
                    <a:p>
                      <a:pPr marL="0" lvl="0" indent="0">
                        <a:lnSpc>
                          <a:spcPct val="100000"/>
                        </a:lnSpc>
                        <a:buClr>
                          <a:srgbClr val="000000"/>
                        </a:buClr>
                        <a:buNone/>
                      </a:pPr>
                      <a:endParaRPr lang="nb-NO" sz="1400" b="0" i="0" u="none" strike="noStrike" kern="1200" noProof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marL="0" lvl="0" indent="0">
                        <a:lnSpc>
                          <a:spcPct val="100000"/>
                        </a:lnSpc>
                        <a:buNone/>
                      </a:pPr>
                      <a:endParaRPr lang="nb-NO" sz="1400" b="0" i="0" u="none" strike="noStrike" kern="1200" noProof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marL="0" lvl="0" indent="0">
                        <a:lnSpc>
                          <a:spcPct val="100000"/>
                        </a:lnSpc>
                        <a:buNone/>
                      </a:pPr>
                      <a:r>
                        <a:rPr lang="nb-NO" sz="1400" b="1" i="0" u="none" strike="noStrike" kern="1200" noProof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Digitale ressurser</a:t>
                      </a:r>
                    </a:p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b-NO" sz="1400" b="0" i="0" u="none" strike="noStrike" kern="1200" noProof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Risør oppvekst – Risør intensiv kurs</a:t>
                      </a:r>
                    </a:p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b-NO" sz="1400" b="0" i="0" u="none" strike="noStrike" kern="1200" noProof="0">
                          <a:solidFill>
                            <a:srgbClr val="000000"/>
                          </a:solidFill>
                          <a:effectLst/>
                          <a:latin typeface="Arial"/>
                          <a:hlinkClick r:id="rId2"/>
                        </a:rPr>
                        <a:t>ThinkMath</a:t>
                      </a:r>
                    </a:p>
                    <a:p>
                      <a:pPr marL="0" lvl="0" indent="0">
                        <a:buFont typeface="Wingdings" panose="05000000000000000000" pitchFamily="2" charset="2"/>
                        <a:buNone/>
                      </a:pPr>
                      <a:endParaRPr lang="nb-NO" sz="1100" b="0" i="0" kern="120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>
                    <a:lnL w="571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6560624"/>
                  </a:ext>
                </a:extLst>
              </a:tr>
            </a:tbl>
          </a:graphicData>
        </a:graphic>
      </p:graphicFrame>
      <p:sp>
        <p:nvSpPr>
          <p:cNvPr id="5" name="Tittel 4">
            <a:extLst>
              <a:ext uri="{FF2B5EF4-FFF2-40B4-BE49-F238E27FC236}">
                <a16:creationId xmlns:a16="http://schemas.microsoft.com/office/drawing/2014/main" id="{ADC073FF-8EB4-ACDC-87AD-F328681D64A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52" y="197200"/>
            <a:ext cx="6860831" cy="40011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lang="nb-NO" sz="2000">
                <a:solidFill>
                  <a:prstClr val="white"/>
                </a:solidFill>
                <a:latin typeface="Arial"/>
                <a:ea typeface="+mn-ea"/>
                <a:cs typeface="Arial"/>
              </a:rPr>
              <a:t>Opplegg - R</a:t>
            </a:r>
            <a:r>
              <a:rPr lang="nb-NO" sz="20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egning</a:t>
            </a:r>
            <a:endParaRPr lang="nb-NO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Plassholder for lysbildenummer 1">
            <a:extLst>
              <a:ext uri="{FF2B5EF4-FFF2-40B4-BE49-F238E27FC236}">
                <a16:creationId xmlns:a16="http://schemas.microsoft.com/office/drawing/2014/main" id="{BDA5FFEB-E98C-3B00-88A6-E0C557DFA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C614-853D-4D43-8A0F-9A7CA2316DD2}" type="slidenum">
              <a:rPr lang="nb-NO" smtClean="0"/>
              <a:t>20</a:t>
            </a:fld>
            <a:endParaRPr lang="nb-NO"/>
          </a:p>
        </p:txBody>
      </p:sp>
      <p:pic>
        <p:nvPicPr>
          <p:cNvPr id="6" name="Grafikk 5" descr="Hjemme1 kontur">
            <a:hlinkClick r:id="rId3" action="ppaction://hlinksldjump"/>
            <a:extLst>
              <a:ext uri="{FF2B5EF4-FFF2-40B4-BE49-F238E27FC236}">
                <a16:creationId xmlns:a16="http://schemas.microsoft.com/office/drawing/2014/main" id="{8E1A7097-8718-616B-D0FD-EB35F04C1A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" y="9557656"/>
            <a:ext cx="315929" cy="315929"/>
          </a:xfrm>
          <a:prstGeom prst="rect">
            <a:avLst/>
          </a:prstGeom>
        </p:spPr>
      </p:pic>
      <p:sp>
        <p:nvSpPr>
          <p:cNvPr id="3" name="Plassholder for bunntekst 5">
            <a:extLst>
              <a:ext uri="{FF2B5EF4-FFF2-40B4-BE49-F238E27FC236}">
                <a16:creationId xmlns:a16="http://schemas.microsoft.com/office/drawing/2014/main" id="{B3E0383F-E298-AB95-F539-14606A55D3E0}"/>
              </a:ext>
            </a:extLst>
          </p:cNvPr>
          <p:cNvSpPr txBox="1">
            <a:spLocks/>
          </p:cNvSpPr>
          <p:nvPr/>
        </p:nvSpPr>
        <p:spPr>
          <a:xfrm>
            <a:off x="2251306" y="9346183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/>
              <a:t>©Risøroppvekst – plan for intensiv opplæring</a:t>
            </a:r>
          </a:p>
        </p:txBody>
      </p:sp>
    </p:spTree>
    <p:extLst>
      <p:ext uri="{BB962C8B-B14F-4D97-AF65-F5344CB8AC3E}">
        <p14:creationId xmlns:p14="http://schemas.microsoft.com/office/powerpoint/2010/main" val="15882166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4FC9CE3-FEA7-A4E3-C873-343782824B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 4">
            <a:extLst>
              <a:ext uri="{FF2B5EF4-FFF2-40B4-BE49-F238E27FC236}">
                <a16:creationId xmlns:a16="http://schemas.microsoft.com/office/drawing/2014/main" id="{714C7842-AD59-037D-033B-EDA39A906F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0621300"/>
              </p:ext>
            </p:extLst>
          </p:nvPr>
        </p:nvGraphicFramePr>
        <p:xfrm>
          <a:off x="135836" y="752708"/>
          <a:ext cx="6525644" cy="90818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62822">
                  <a:extLst>
                    <a:ext uri="{9D8B030D-6E8A-4147-A177-3AD203B41FA5}">
                      <a16:colId xmlns:a16="http://schemas.microsoft.com/office/drawing/2014/main" val="1777985730"/>
                    </a:ext>
                  </a:extLst>
                </a:gridCol>
                <a:gridCol w="3262822">
                  <a:extLst>
                    <a:ext uri="{9D8B030D-6E8A-4147-A177-3AD203B41FA5}">
                      <a16:colId xmlns:a16="http://schemas.microsoft.com/office/drawing/2014/main" val="440260323"/>
                    </a:ext>
                  </a:extLst>
                </a:gridCol>
              </a:tblGrid>
              <a:tr h="362022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nb-NO" sz="1400" b="1" i="0" kern="120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nb-NO" sz="1400" b="1" i="0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Språkkassen 1.-2.:</a:t>
                      </a:r>
                    </a:p>
                    <a:p>
                      <a:pPr lvl="0">
                        <a:lnSpc>
                          <a:spcPct val="100000"/>
                        </a:lnSpc>
                        <a:buNone/>
                      </a:pPr>
                      <a:endParaRPr lang="nb-NO" sz="1400" b="1" i="0" kern="120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buAutoNum type="arabicPeriod"/>
                      </a:pPr>
                      <a:r>
                        <a:rPr lang="nb-NO" sz="1400" b="0" i="0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Høyfrekvente leseremser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buAutoNum type="arabicPeriod"/>
                      </a:pPr>
                      <a:r>
                        <a:rPr lang="nb-NO" sz="1400" b="0" i="0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Kortstokker fra </a:t>
                      </a:r>
                      <a:r>
                        <a:rPr lang="nb-NO" sz="1400" b="0" i="0" kern="1200" err="1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Malimo</a:t>
                      </a:r>
                      <a:r>
                        <a:rPr lang="nb-NO" sz="1400" b="0" i="0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 x 5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buAutoNum type="arabicPeriod"/>
                      </a:pPr>
                      <a:r>
                        <a:rPr lang="nb-NO" sz="1400" b="0" i="0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Bokstavterninger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buAutoNum type="arabicPeriod"/>
                      </a:pPr>
                      <a:r>
                        <a:rPr lang="nb-NO" sz="1400" b="0" i="0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Sporingskort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buAutoNum type="arabicPeriod"/>
                      </a:pPr>
                      <a:r>
                        <a:rPr lang="nb-NO" sz="1400" b="0" i="0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Skog og skole Alias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buAutoNum type="arabicPeriod"/>
                      </a:pPr>
                      <a:r>
                        <a:rPr lang="nb-NO" sz="1400" b="0" i="0" kern="1200" err="1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Bananagrams</a:t>
                      </a:r>
                      <a:endParaRPr lang="nb-NO" sz="1400" b="0" i="0" kern="120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buAutoNum type="arabicPeriod"/>
                      </a:pPr>
                      <a:r>
                        <a:rPr lang="nb-NO" sz="1400" b="0" i="0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Stavelses kort x 2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buAutoNum type="arabicPeriod"/>
                      </a:pPr>
                      <a:r>
                        <a:rPr lang="nb-NO" sz="1400" b="0" i="0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Ta bort, legge til lydkort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buAutoNum type="arabicPeriod"/>
                      </a:pPr>
                      <a:r>
                        <a:rPr lang="nb-NO" sz="1400" b="0" i="0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Bokstavspill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buAutoNum type="arabicPeriod"/>
                      </a:pPr>
                      <a:r>
                        <a:rPr lang="nb-NO" sz="1400" b="0" i="0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Lesestart 3 nivå + fonologi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buAutoNum type="arabicPeriod"/>
                      </a:pPr>
                      <a:r>
                        <a:rPr lang="nb-NO" sz="1400" b="0" i="0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"Gjett hva" spill x 5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buAutoNum type="arabicPeriod"/>
                      </a:pPr>
                      <a:r>
                        <a:rPr lang="nb-NO" sz="1400" b="0" i="0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Artige setninger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buAutoNum type="arabicPeriod"/>
                      </a:pPr>
                      <a:r>
                        <a:rPr lang="nb-NO" sz="1400" b="0" i="0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Begrepsboka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buAutoNum type="arabicPeriod"/>
                      </a:pPr>
                      <a:r>
                        <a:rPr lang="nb-NO" sz="1400" b="0" i="0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Fonologikartlegging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buAutoNum type="arabicPeriod"/>
                      </a:pPr>
                      <a:r>
                        <a:rPr lang="nb-NO" sz="1400" b="0" i="0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Begrepskartlegging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buAutoNum type="arabicPeriod"/>
                      </a:pPr>
                      <a:r>
                        <a:rPr lang="nb-NO" sz="1400" b="0" i="0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Kartlegging 1. trinn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lang="nb-NO" sz="1400" b="0" i="0" kern="120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nb-NO" sz="1400" b="1" i="0" kern="120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>
                    <a:lnL w="571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Font typeface="Wingdings" panose="05000000000000000000" pitchFamily="2" charset="2"/>
                        <a:buNone/>
                      </a:pPr>
                      <a:endParaRPr lang="nb-NO" sz="1100" b="0" i="0" kern="120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nb-NO" sz="1400" b="1" i="0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Språkkassen 3.-4.:</a:t>
                      </a:r>
                    </a:p>
                    <a:p>
                      <a:pPr lvl="0">
                        <a:lnSpc>
                          <a:spcPct val="100000"/>
                        </a:lnSpc>
                        <a:buNone/>
                      </a:pPr>
                      <a:endParaRPr lang="nb-NO" sz="1400" b="1" i="0" kern="120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buAutoNum type="arabicPeriod"/>
                      </a:pPr>
                      <a:r>
                        <a:rPr lang="nb-NO" sz="1400" b="0" i="0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Lesekort Lesedrill 3 nivå med spørsmål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buAutoNum type="arabicPeriod"/>
                      </a:pPr>
                      <a:r>
                        <a:rPr lang="nb-NO" sz="1400" b="0" i="0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Lesekort </a:t>
                      </a:r>
                      <a:r>
                        <a:rPr lang="nb-NO" sz="1400" b="0" i="0" kern="1200" err="1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Faktadrill</a:t>
                      </a:r>
                      <a:r>
                        <a:rPr lang="nb-NO" sz="1400" b="0" i="0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 3 nivå med spørsmål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buAutoNum type="arabicPeriod"/>
                      </a:pPr>
                      <a:r>
                        <a:rPr lang="nb-NO" sz="1400" b="0" i="0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Ordkjeder 6 ark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buAutoNum type="arabicPeriod"/>
                      </a:pPr>
                      <a:r>
                        <a:rPr lang="nb-NO" sz="1400" b="0" i="0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Lesesirkel x 4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buAutoNum type="arabicPeriod"/>
                      </a:pPr>
                      <a:r>
                        <a:rPr lang="nb-NO" sz="1400" b="0" i="0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Diskusjonsoppdrag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buAutoNum type="arabicPeriod"/>
                      </a:pPr>
                      <a:r>
                        <a:rPr lang="nb-NO" sz="1400" b="0" i="0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"Ville du heller" - kort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buAutoNum type="arabicPeriod"/>
                      </a:pPr>
                      <a:r>
                        <a:rPr lang="nb-NO" sz="1400" b="0" i="0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Skrive fortelling nøkkelkort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buAutoNum type="arabicPeriod"/>
                      </a:pPr>
                      <a:r>
                        <a:rPr lang="nb-NO" sz="1400" b="0" i="0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Diftonger spill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buAutoNum type="arabicPeriod"/>
                      </a:pPr>
                      <a:r>
                        <a:rPr lang="nb-NO" sz="1400" b="0" i="0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Leseremser diftonger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buAutoNum type="arabicPeriod"/>
                      </a:pPr>
                      <a:r>
                        <a:rPr lang="nb-NO" sz="1400" b="0" i="0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Trill og les diftonger </a:t>
                      </a:r>
                    </a:p>
                    <a:p>
                      <a:pPr marL="0" lvl="0" indent="0">
                        <a:buFont typeface="Wingdings" panose="05000000000000000000" pitchFamily="2" charset="2"/>
                        <a:buNone/>
                      </a:pPr>
                      <a:endParaRPr lang="nb-NO" sz="1100" b="0" i="0" kern="120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>
                    <a:lnL w="571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</a:lnR>
                    <a:lnT w="571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3680276"/>
                  </a:ext>
                </a:extLst>
              </a:tr>
              <a:tr h="4509838">
                <a:tc gridSpan="2">
                  <a:txBody>
                    <a:bodyPr/>
                    <a:lstStyle/>
                    <a:p>
                      <a:pPr lvl="0">
                        <a:lnSpc>
                          <a:spcPct val="100000"/>
                        </a:lnSpc>
                        <a:buNone/>
                      </a:pPr>
                      <a:endParaRPr lang="nb-NO" sz="1400" b="1" i="0" kern="120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  <a:p>
                      <a:pPr lvl="0">
                        <a:lnSpc>
                          <a:spcPct val="100000"/>
                        </a:lnSpc>
                        <a:buNone/>
                      </a:pPr>
                      <a:r>
                        <a:rPr lang="nb-NO" sz="1400" b="1" i="0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Annet opplegg som hørere til:</a:t>
                      </a:r>
                    </a:p>
                    <a:p>
                      <a:pPr lvl="0">
                        <a:lnSpc>
                          <a:spcPct val="100000"/>
                        </a:lnSpc>
                        <a:buNone/>
                      </a:pPr>
                      <a:endParaRPr lang="nb-NO" sz="1400" b="0" i="0" kern="120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  <a:p>
                      <a:pPr lvl="0">
                        <a:lnSpc>
                          <a:spcPct val="100000"/>
                        </a:lnSpc>
                        <a:buNone/>
                      </a:pPr>
                      <a:r>
                        <a:rPr lang="nb-NO" sz="1400" b="0" i="0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Les for meg – bokkasse</a:t>
                      </a:r>
                    </a:p>
                    <a:p>
                      <a:pPr lvl="0">
                        <a:lnSpc>
                          <a:spcPct val="100000"/>
                        </a:lnSpc>
                        <a:buNone/>
                      </a:pPr>
                      <a:r>
                        <a:rPr lang="nb-NO" sz="1400" b="0" i="0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Veiledet lesing i små bøker nivå 1-9</a:t>
                      </a:r>
                    </a:p>
                    <a:p>
                      <a:pPr lvl="0">
                        <a:lnSpc>
                          <a:spcPct val="100000"/>
                        </a:lnSpc>
                        <a:buNone/>
                      </a:pPr>
                      <a:endParaRPr lang="nb-NO" sz="1400" b="1" i="0" kern="120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  <a:p>
                      <a:pPr marL="0" lvl="0" indent="0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nb-NO" sz="1400" b="0" i="0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Intensivt lesekurs – perm «</a:t>
                      </a:r>
                      <a:r>
                        <a:rPr lang="nb-NO" sz="1400" b="0" i="0" kern="1200" err="1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Monsterles</a:t>
                      </a:r>
                      <a:r>
                        <a:rPr lang="nb-NO" sz="1400" b="0" i="0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»</a:t>
                      </a:r>
                    </a:p>
                    <a:p>
                      <a:pPr lvl="0">
                        <a:lnSpc>
                          <a:spcPct val="100000"/>
                        </a:lnSpc>
                        <a:buNone/>
                      </a:pPr>
                      <a:r>
                        <a:rPr lang="nb-NO" sz="1400" b="0" i="0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Intensivt lesekurs – perm</a:t>
                      </a:r>
                    </a:p>
                    <a:p>
                      <a:pPr lvl="0">
                        <a:lnSpc>
                          <a:spcPct val="100000"/>
                        </a:lnSpc>
                        <a:buNone/>
                      </a:pPr>
                      <a:r>
                        <a:rPr lang="nb-NO" sz="1400" b="0" i="0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Lesekurs A del </a:t>
                      </a:r>
                      <a:r>
                        <a:rPr lang="nb-NO" sz="1400" b="1" i="0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1</a:t>
                      </a:r>
                    </a:p>
                    <a:p>
                      <a:pPr marL="285750" lvl="0" indent="-2857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endParaRPr lang="nb-NO" sz="1400" b="0" i="0" kern="120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nb-NO" sz="1400" b="1" i="0" kern="120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  <a:p>
                      <a:pPr marL="0" lvl="0" indent="0">
                        <a:lnSpc>
                          <a:spcPct val="100000"/>
                        </a:lnSpc>
                        <a:buNone/>
                      </a:pPr>
                      <a:r>
                        <a:rPr lang="nb-NO" sz="1400" b="1" i="0" u="none" strike="noStrike" kern="1200" noProof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Digitale ressurser</a:t>
                      </a:r>
                    </a:p>
                    <a:p>
                      <a:pPr marL="0" lvl="0" indent="0">
                        <a:lnSpc>
                          <a:spcPct val="100000"/>
                        </a:lnSpc>
                        <a:buNone/>
                      </a:pPr>
                      <a:r>
                        <a:rPr lang="nb-NO" sz="1400" b="0" i="0" u="none" strike="noStrike" kern="1200" noProof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Teams – Risøroppvekst – Intensiv opplæring – 1.-2. trinn lesing og skriving</a:t>
                      </a:r>
                    </a:p>
                  </a:txBody>
                  <a:tcPr>
                    <a:lnL w="571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lvl="0" indent="0">
                        <a:buFont typeface="Wingdings" panose="05000000000000000000" pitchFamily="2" charset="2"/>
                        <a:buNone/>
                      </a:pPr>
                      <a:endParaRPr lang="nb-NO" sz="1100" b="0" i="0" kern="120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>
                    <a:lnL w="571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1302160"/>
                  </a:ext>
                </a:extLst>
              </a:tr>
            </a:tbl>
          </a:graphicData>
        </a:graphic>
      </p:graphicFrame>
      <p:sp>
        <p:nvSpPr>
          <p:cNvPr id="5" name="Tittel 4">
            <a:extLst>
              <a:ext uri="{FF2B5EF4-FFF2-40B4-BE49-F238E27FC236}">
                <a16:creationId xmlns:a16="http://schemas.microsoft.com/office/drawing/2014/main" id="{5DE4577F-68A3-DC42-5605-3902712C969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52" y="197200"/>
            <a:ext cx="6860831" cy="40011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lang="nb-NO" sz="2000">
                <a:solidFill>
                  <a:prstClr val="white"/>
                </a:solidFill>
                <a:latin typeface="Arial"/>
                <a:ea typeface="+mn-ea"/>
                <a:cs typeface="Arial"/>
              </a:rPr>
              <a:t>Opplegg – Lesing og skriving</a:t>
            </a:r>
            <a:endParaRPr lang="nb-NO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Plassholder for lysbildenummer 1">
            <a:extLst>
              <a:ext uri="{FF2B5EF4-FFF2-40B4-BE49-F238E27FC236}">
                <a16:creationId xmlns:a16="http://schemas.microsoft.com/office/drawing/2014/main" id="{9265CA3B-D535-0494-3000-67BF118C2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C614-853D-4D43-8A0F-9A7CA2316DD2}" type="slidenum">
              <a:rPr lang="nb-NO" smtClean="0"/>
              <a:t>21</a:t>
            </a:fld>
            <a:endParaRPr lang="nb-NO"/>
          </a:p>
        </p:txBody>
      </p:sp>
      <p:pic>
        <p:nvPicPr>
          <p:cNvPr id="6" name="Grafikk 5" descr="Hjemme1 kontur">
            <a:hlinkClick r:id="rId3" action="ppaction://hlinksldjump"/>
            <a:extLst>
              <a:ext uri="{FF2B5EF4-FFF2-40B4-BE49-F238E27FC236}">
                <a16:creationId xmlns:a16="http://schemas.microsoft.com/office/drawing/2014/main" id="{346921C5-9C19-B806-3979-37C61AF4EE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" y="9557656"/>
            <a:ext cx="315929" cy="315929"/>
          </a:xfrm>
          <a:prstGeom prst="rect">
            <a:avLst/>
          </a:prstGeom>
        </p:spPr>
      </p:pic>
      <p:sp>
        <p:nvSpPr>
          <p:cNvPr id="3" name="Plassholder for bunntekst 5">
            <a:extLst>
              <a:ext uri="{FF2B5EF4-FFF2-40B4-BE49-F238E27FC236}">
                <a16:creationId xmlns:a16="http://schemas.microsoft.com/office/drawing/2014/main" id="{FE3B171D-CCDA-9812-6327-ECF660C9EDD0}"/>
              </a:ext>
            </a:extLst>
          </p:cNvPr>
          <p:cNvSpPr txBox="1">
            <a:spLocks/>
          </p:cNvSpPr>
          <p:nvPr/>
        </p:nvSpPr>
        <p:spPr>
          <a:xfrm>
            <a:off x="2251306" y="9346183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/>
              <a:t>©Risøroppvekst – plan for intensiv opplæring</a:t>
            </a:r>
          </a:p>
        </p:txBody>
      </p:sp>
    </p:spTree>
    <p:extLst>
      <p:ext uri="{BB962C8B-B14F-4D97-AF65-F5344CB8AC3E}">
        <p14:creationId xmlns:p14="http://schemas.microsoft.com/office/powerpoint/2010/main" val="42488814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AEEA4AD-F16E-15EE-F041-3066F21513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5DE6F8CD-028E-756D-E4F2-F22049E9FE7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52" y="197200"/>
            <a:ext cx="6860831" cy="70788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lang="nb-NO" sz="2000">
                <a:solidFill>
                  <a:prstClr val="white"/>
                </a:solidFill>
                <a:latin typeface="Arial"/>
                <a:ea typeface="+mn-ea"/>
                <a:cs typeface="Arial"/>
              </a:rPr>
              <a:t>Mal for dokumentasjon av intensiv opplæring</a:t>
            </a:r>
            <a:br>
              <a:rPr lang="nb-NO" sz="2000">
                <a:solidFill>
                  <a:prstClr val="white"/>
                </a:solidFill>
                <a:latin typeface="Arial"/>
                <a:ea typeface="+mn-ea"/>
                <a:cs typeface="Arial"/>
              </a:rPr>
            </a:br>
            <a:r>
              <a:rPr lang="nb-NO" sz="2000">
                <a:solidFill>
                  <a:prstClr val="white"/>
                </a:solidFill>
                <a:latin typeface="Arial"/>
                <a:ea typeface="+mn-ea"/>
                <a:cs typeface="Arial"/>
              </a:rPr>
              <a:t>Ligger i sikker sak</a:t>
            </a:r>
            <a:endParaRPr lang="nb-NO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Plassholder for lysbildenummer 1">
            <a:extLst>
              <a:ext uri="{FF2B5EF4-FFF2-40B4-BE49-F238E27FC236}">
                <a16:creationId xmlns:a16="http://schemas.microsoft.com/office/drawing/2014/main" id="{741F3DA7-6F6C-6790-808B-D27423A0C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C614-853D-4D43-8A0F-9A7CA2316DD2}" type="slidenum">
              <a:rPr lang="nb-NO" smtClean="0"/>
              <a:t>22</a:t>
            </a:fld>
            <a:endParaRPr lang="nb-NO"/>
          </a:p>
        </p:txBody>
      </p:sp>
      <p:pic>
        <p:nvPicPr>
          <p:cNvPr id="6" name="Grafikk 5" descr="Hjemme1 kontur">
            <a:hlinkClick r:id="rId3" action="ppaction://hlinksldjump"/>
            <a:extLst>
              <a:ext uri="{FF2B5EF4-FFF2-40B4-BE49-F238E27FC236}">
                <a16:creationId xmlns:a16="http://schemas.microsoft.com/office/drawing/2014/main" id="{7A4E577C-ED93-2647-77FD-329BB449D9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" y="9557656"/>
            <a:ext cx="315929" cy="315929"/>
          </a:xfrm>
          <a:prstGeom prst="rect">
            <a:avLst/>
          </a:prstGeom>
        </p:spPr>
      </p:pic>
      <p:sp>
        <p:nvSpPr>
          <p:cNvPr id="3" name="Plassholder for bunntekst 5">
            <a:extLst>
              <a:ext uri="{FF2B5EF4-FFF2-40B4-BE49-F238E27FC236}">
                <a16:creationId xmlns:a16="http://schemas.microsoft.com/office/drawing/2014/main" id="{9C65CE61-567F-D30D-D68A-7E16F23793C9}"/>
              </a:ext>
            </a:extLst>
          </p:cNvPr>
          <p:cNvSpPr txBox="1">
            <a:spLocks/>
          </p:cNvSpPr>
          <p:nvPr/>
        </p:nvSpPr>
        <p:spPr>
          <a:xfrm>
            <a:off x="2251306" y="9346183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/>
              <a:t>©Risøroppvekst – plan for intensiv opplæring</a:t>
            </a:r>
          </a:p>
        </p:txBody>
      </p:sp>
      <p:pic>
        <p:nvPicPr>
          <p:cNvPr id="7" name="Bilde 6" descr="Et bilde som inneholder tekst, skjermbilde, Font, nummer&#10;&#10;KI-generert innhold kan være feil.">
            <a:extLst>
              <a:ext uri="{FF2B5EF4-FFF2-40B4-BE49-F238E27FC236}">
                <a16:creationId xmlns:a16="http://schemas.microsoft.com/office/drawing/2014/main" id="{798B6A14-6143-9C19-1913-B486B7BA63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6836" y="1237513"/>
            <a:ext cx="6247023" cy="7493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91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07D81FA2-405D-4A9F-ACA7-4324A6BAABB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-3748" y="277837"/>
            <a:ext cx="6858000" cy="56803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 cap="flat" cmpd="sng" algn="ctr">
            <a:solidFill>
              <a:schemeClr val="accent1">
                <a:shade val="50000"/>
              </a:schemeClr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3200"/>
              <a:t>Hva er intensiv opplæring?</a:t>
            </a:r>
            <a:endParaRPr kumimoji="0" lang="nb-NO" sz="32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B90244D7-321B-4857-A1CC-F4B978C1D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©Risøroppvekst – plan for intensiv opplæring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65358AF0-5C65-4FA9-961A-A0C314988781}"/>
              </a:ext>
            </a:extLst>
          </p:cNvPr>
          <p:cNvSpPr txBox="1"/>
          <p:nvPr/>
        </p:nvSpPr>
        <p:spPr>
          <a:xfrm>
            <a:off x="185252" y="1320736"/>
            <a:ext cx="6480000" cy="7232749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l">
              <a:buNone/>
            </a:pPr>
            <a:endParaRPr lang="nb-NO" sz="1400" b="0" i="0">
              <a:solidFill>
                <a:srgbClr val="303030"/>
              </a:solidFill>
              <a:effectLst/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b-NO" sz="1200" b="1" i="0">
                <a:solidFill>
                  <a:srgbClr val="303030"/>
                </a:solidFill>
                <a:effectLst/>
                <a:latin typeface="Montserrat" panose="00000500000000000000" pitchFamily="2" charset="0"/>
              </a:rPr>
              <a:t>Opplæringsloven § 11-3 Intensiv opplæring på 1. til 4. trinn</a:t>
            </a:r>
          </a:p>
          <a:p>
            <a:pPr algn="l">
              <a:buNone/>
            </a:pPr>
            <a:endParaRPr lang="nb-NO" sz="1200" b="0" i="0">
              <a:solidFill>
                <a:srgbClr val="30303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None/>
            </a:pPr>
            <a:endParaRPr lang="nb-NO" sz="1200" b="0" i="0">
              <a:solidFill>
                <a:srgbClr val="30303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None/>
            </a:pPr>
            <a:r>
              <a:rPr lang="nb-NO" sz="1200" b="0" i="0">
                <a:solidFill>
                  <a:srgbClr val="30303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Hvis eleven ikke får tilfredsstillende utbytte av opplæringen, skal skolen sette inn egnede tiltak innenfor tilpasset opplæring eller intensiv opplæring for elever på 1. til 4. trinn. Dette står i opplæringsloven § 11-2.</a:t>
            </a:r>
          </a:p>
          <a:p>
            <a:pPr algn="l"/>
            <a:r>
              <a:rPr lang="nb-NO" sz="1200" b="0" i="0">
                <a:solidFill>
                  <a:srgbClr val="30303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Skolen må vurdere konkret fra gang til gang hvilke tiltak som vil hjelpe eleven med å få tilfredsstillende utbytte av opplæringen. Det er elevens behov som er avgjørende for hvilke tiltak skolen skal sette inn</a:t>
            </a:r>
          </a:p>
          <a:p>
            <a:pPr algn="l"/>
            <a:endParaRPr lang="nb-NO" sz="1200">
              <a:solidFill>
                <a:srgbClr val="3030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nb-NO" sz="1200" b="0" i="0">
                <a:solidFill>
                  <a:srgbClr val="30303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Læreplanen gir et stort handlingsrom for variert og kreativ pedagogisk praksis innenfor felleskapet, slik at skolen har muligheten til å prøve ut de tiltakene de vurderer at skal til for å tilpasse opplæringen til elevens behov. Det profesjonelle læringsfellesskapet på skolen vil være en viktig arena for å finne fram til egnede tiltak. Ved behov skal skolen samarbeide med PP-tjenesten eller andre relevante aktører.</a:t>
            </a:r>
          </a:p>
          <a:p>
            <a:pPr algn="l"/>
            <a:endParaRPr lang="nb-NO" sz="1200">
              <a:solidFill>
                <a:srgbClr val="3030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None/>
            </a:pPr>
            <a:r>
              <a:rPr lang="nb-NO" sz="1200" b="0" i="0">
                <a:solidFill>
                  <a:srgbClr val="30303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Intensiv opplæring er et tiltak innenfor tilpasset opplæring, og er en kortvarig og målrettet innsats for elevene på 1.–4. trinn som står i fare for å ikke ha forventet progresjon i lesing, skriving eller regning. Dette står i opplæringsloven § 11-3. Målet er at eleven skal få støtte og oppfølging raskt, slik at utfordringene ikke får mulighet til å utvikle seg videre i opplæringsløpet. Elevene skal settes i stand til å følge en alminnelig progresjon i undervisningen, og å kunne nå kompetansemålene.</a:t>
            </a:r>
          </a:p>
          <a:p>
            <a:pPr algn="l">
              <a:buNone/>
            </a:pPr>
            <a:endParaRPr lang="nb-NO" sz="1200" b="0" i="0">
              <a:solidFill>
                <a:srgbClr val="30303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None/>
            </a:pPr>
            <a:r>
              <a:rPr lang="nb-NO" sz="1200" b="0" i="0">
                <a:solidFill>
                  <a:srgbClr val="30303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Intensiv opplæring er en plikt for skolen, men er ikke en individuell rettighet for eleven. Dette betyr at kommunen ikke skal fatte vedtak om intensiv opplæring.</a:t>
            </a:r>
          </a:p>
          <a:p>
            <a:pPr algn="l"/>
            <a:r>
              <a:rPr lang="nb-NO" sz="1200" b="0" i="0">
                <a:solidFill>
                  <a:srgbClr val="30303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Skolen må vurdere behovene til eleven og andre mulige tiltak i opplæringen for å finne ut hvordan de bør gjennomføre intensiv opplæring. Det er en pedagogisk oppgave å ta stilling til hvilke tiltak som er nødvendige og nyttige for den enkelte elev. Skolen kan ta i bruk ulike metodikker og didaktiske prinsipper</a:t>
            </a:r>
          </a:p>
          <a:p>
            <a:pPr algn="l"/>
            <a:endParaRPr lang="nb-NO" sz="1200">
              <a:solidFill>
                <a:srgbClr val="3030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nb-NO" sz="1200" b="0" i="0">
                <a:solidFill>
                  <a:srgbClr val="30303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Hva sier forskn</a:t>
            </a:r>
            <a:r>
              <a:rPr lang="nb-NO" sz="120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ing om intensiv opplæring?</a:t>
            </a:r>
            <a:endParaRPr lang="nb-NO" sz="1200">
              <a:solidFill>
                <a:srgbClr val="3030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nb-NO" sz="1200" b="0" i="0">
              <a:solidFill>
                <a:srgbClr val="30303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nb-NO" sz="120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Når man gjennomfører intensiv opplæring med en elev eller gruppe elever er det viktig at det dokumenteres at eleven har hatt intensiv opplæring i elevmappen i Sikker sak, egen mal for dette. Der elevene bruker opplegget som forebyggende aktivitet eller en del av tilpasset opplæring trengs det ikke dokumentasjon.  </a:t>
            </a:r>
            <a:endParaRPr lang="nb-NO" sz="1200" b="0" i="0">
              <a:solidFill>
                <a:srgbClr val="30303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nb-NO" b="0" i="0">
              <a:solidFill>
                <a:srgbClr val="303030"/>
              </a:solidFill>
              <a:effectLst/>
              <a:highlight>
                <a:srgbClr val="FFFF00"/>
              </a:highlight>
              <a:latin typeface="Roboto" panose="02000000000000000000" pitchFamily="2" charset="0"/>
            </a:endParaRPr>
          </a:p>
        </p:txBody>
      </p:sp>
      <p:sp>
        <p:nvSpPr>
          <p:cNvPr id="2" name="Plassholder for lysbildenummer 1">
            <a:extLst>
              <a:ext uri="{FF2B5EF4-FFF2-40B4-BE49-F238E27FC236}">
                <a16:creationId xmlns:a16="http://schemas.microsoft.com/office/drawing/2014/main" id="{819A1E33-A0B0-459E-89B6-89C8E2521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C614-853D-4D43-8A0F-9A7CA2316DD2}" type="slidenum">
              <a:rPr lang="nb-NO" smtClean="0"/>
              <a:t>3</a:t>
            </a:fld>
            <a:endParaRPr lang="nb-NO"/>
          </a:p>
        </p:txBody>
      </p:sp>
      <p:pic>
        <p:nvPicPr>
          <p:cNvPr id="5" name="Grafikk 4" descr="Hjemme1 kontur">
            <a:hlinkClick r:id="rId3" action="ppaction://hlinksldjump"/>
            <a:extLst>
              <a:ext uri="{FF2B5EF4-FFF2-40B4-BE49-F238E27FC236}">
                <a16:creationId xmlns:a16="http://schemas.microsoft.com/office/drawing/2014/main" id="{13576E56-A6DA-52C6-E9CF-73729776BA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9402099"/>
            <a:ext cx="471487" cy="471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8245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 4">
            <a:extLst>
              <a:ext uri="{FF2B5EF4-FFF2-40B4-BE49-F238E27FC236}">
                <a16:creationId xmlns:a16="http://schemas.microsoft.com/office/drawing/2014/main" id="{C3962269-9005-487B-9C54-90CDC39035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8382678"/>
              </p:ext>
            </p:extLst>
          </p:nvPr>
        </p:nvGraphicFramePr>
        <p:xfrm>
          <a:off x="184095" y="962893"/>
          <a:ext cx="6480000" cy="3840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92298">
                  <a:extLst>
                    <a:ext uri="{9D8B030D-6E8A-4147-A177-3AD203B41FA5}">
                      <a16:colId xmlns:a16="http://schemas.microsoft.com/office/drawing/2014/main" val="1777985730"/>
                    </a:ext>
                  </a:extLst>
                </a:gridCol>
                <a:gridCol w="2447702">
                  <a:extLst>
                    <a:ext uri="{9D8B030D-6E8A-4147-A177-3AD203B41FA5}">
                      <a16:colId xmlns:a16="http://schemas.microsoft.com/office/drawing/2014/main" val="1506248923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1214046305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3356441143"/>
                    </a:ext>
                  </a:extLst>
                </a:gridCol>
              </a:tblGrid>
              <a:tr h="453044">
                <a:tc>
                  <a:txBody>
                    <a:bodyPr/>
                    <a:lstStyle/>
                    <a:p>
                      <a:r>
                        <a:rPr lang="nb-NO" sz="1200" b="1" u="none">
                          <a:latin typeface="Arial"/>
                          <a:cs typeface="Arial"/>
                        </a:rPr>
                        <a:t>Trinn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200" b="1" u="none">
                          <a:latin typeface="Arial"/>
                          <a:cs typeface="Arial"/>
                        </a:rPr>
                        <a:t>Kartlegginger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200" b="1" u="none">
                          <a:latin typeface="Arial"/>
                          <a:cs typeface="Arial"/>
                        </a:rPr>
                        <a:t>Supplerende kartlegginger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200" b="1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Laget for </a:t>
                      </a:r>
                      <a:r>
                        <a:rPr lang="nb-NO" sz="1200" b="1" err="1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Risørskolen</a:t>
                      </a:r>
                      <a:endParaRPr lang="nb-NO" sz="1200" b="1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7915811"/>
                  </a:ext>
                </a:extLst>
              </a:tr>
              <a:tr h="822189">
                <a:tc>
                  <a:txBody>
                    <a:bodyPr/>
                    <a:lstStyle/>
                    <a:p>
                      <a:r>
                        <a:rPr lang="nb-NO" sz="1200" u="none">
                          <a:latin typeface="Arial"/>
                          <a:cs typeface="Arial"/>
                        </a:rPr>
                        <a:t>1.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200">
                          <a:solidFill>
                            <a:schemeClr val="tx1"/>
                          </a:solidFill>
                          <a:latin typeface="Arial"/>
                          <a:cs typeface="Arial"/>
                          <a:hlinkClick r:id="rId2"/>
                        </a:rPr>
                        <a:t>Bokstavprøve</a:t>
                      </a:r>
                      <a:endParaRPr lang="nb-NO" sz="120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  <a:p>
                      <a:r>
                        <a:rPr lang="nb-NO" sz="120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Lesing, regning </a:t>
                      </a:r>
                      <a:r>
                        <a:rPr lang="nb-NO" sz="1200" err="1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Udir</a:t>
                      </a:r>
                      <a:endParaRPr lang="nb-NO" sz="120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  <a:p>
                      <a:r>
                        <a:rPr lang="nb-NO" sz="1200" err="1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Carlsten</a:t>
                      </a:r>
                      <a:endParaRPr lang="nb-NO" sz="120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  <a:p>
                      <a:endParaRPr lang="nb-NO" sz="1200" u="none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r>
                        <a:rPr lang="nb-NO" sz="120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Språk 6-16</a:t>
                      </a:r>
                    </a:p>
                    <a:p>
                      <a:r>
                        <a:rPr lang="nb-NO" sz="120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Kapitelprøver </a:t>
                      </a:r>
                    </a:p>
                    <a:p>
                      <a:r>
                        <a:rPr lang="nb-NO" sz="120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Tallstart</a:t>
                      </a:r>
                    </a:p>
                    <a:p>
                      <a:pPr lvl="0">
                        <a:buNone/>
                      </a:pPr>
                      <a:r>
                        <a:rPr lang="nb-NO" sz="120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LUS</a:t>
                      </a:r>
                    </a:p>
                    <a:p>
                      <a:r>
                        <a:rPr lang="nb-NO" sz="120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Bokstavprøven og staveprøven </a:t>
                      </a:r>
                      <a:r>
                        <a:rPr lang="nb-NO" sz="1200" err="1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lesesentere</a:t>
                      </a:r>
                      <a:endParaRPr lang="nb-NO" sz="120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  <a:p>
                      <a:pPr lvl="0">
                        <a:buNone/>
                      </a:pPr>
                      <a:r>
                        <a:rPr lang="nb-NO" sz="120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Kommunal fonologitest</a:t>
                      </a:r>
                    </a:p>
                    <a:p>
                      <a:r>
                        <a:rPr lang="nb-NO" sz="120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Alle teller</a:t>
                      </a:r>
                    </a:p>
                    <a:p>
                      <a:r>
                        <a:rPr lang="nb-NO" sz="120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Begrepsforståelse</a:t>
                      </a:r>
                    </a:p>
                    <a:p>
                      <a:r>
                        <a:rPr lang="nb-NO" sz="120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Ordkjedetesten</a:t>
                      </a:r>
                    </a:p>
                    <a:p>
                      <a:r>
                        <a:rPr lang="nb-NO" sz="1200" err="1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Literate</a:t>
                      </a:r>
                      <a:endParaRPr lang="nb-NO" sz="120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  <a:p>
                      <a:r>
                        <a:rPr lang="nb-NO" sz="120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Logos(vår 3. trinn)</a:t>
                      </a:r>
                    </a:p>
                    <a:p>
                      <a:r>
                        <a:rPr lang="nb-NO" sz="120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ORF</a:t>
                      </a:r>
                    </a:p>
                    <a:p>
                      <a:r>
                        <a:rPr lang="nb-NO" sz="120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Regnefaktaprøven</a:t>
                      </a:r>
                      <a:r>
                        <a:rPr lang="nb-NO"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(fra 2. trinn)</a:t>
                      </a:r>
                    </a:p>
                    <a:p>
                      <a:endParaRPr lang="nb-NO" sz="1200" u="none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nb-NO" sz="120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Fonologisk grunnopplæring av alle elever. Intensiv opplæring. </a:t>
                      </a:r>
                      <a:endParaRPr lang="nb-NO" sz="1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3680276"/>
                  </a:ext>
                </a:extLst>
              </a:tr>
              <a:tr h="1006762">
                <a:tc>
                  <a:txBody>
                    <a:bodyPr/>
                    <a:lstStyle/>
                    <a:p>
                      <a:r>
                        <a:rPr lang="nb-NO" sz="1200" u="none">
                          <a:latin typeface="Arial"/>
                          <a:cs typeface="Arial"/>
                        </a:rPr>
                        <a:t>2.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200">
                          <a:solidFill>
                            <a:schemeClr val="tx1"/>
                          </a:solidFill>
                          <a:latin typeface="Arial"/>
                          <a:cs typeface="Arial"/>
                          <a:hlinkClick r:id="rId2"/>
                        </a:rPr>
                        <a:t>Bokstavprøve</a:t>
                      </a:r>
                      <a:endParaRPr lang="nb-NO" sz="120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  <a:p>
                      <a:r>
                        <a:rPr lang="nb-NO" sz="1200" err="1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Carlsten</a:t>
                      </a:r>
                      <a:r>
                        <a:rPr lang="nb-NO" sz="120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 </a:t>
                      </a:r>
                    </a:p>
                    <a:p>
                      <a:endParaRPr lang="nb-NO" sz="1200" u="none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nb-NO" sz="1200" u="none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20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Klasselesekurs – høyfrekvente ord</a:t>
                      </a:r>
                    </a:p>
                    <a:p>
                      <a:r>
                        <a:rPr lang="nb-NO" sz="120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Intensive fonologikurs 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20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Intensiv opplæring.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9389556"/>
                  </a:ext>
                </a:extLst>
              </a:tr>
              <a:tr h="822189">
                <a:tc>
                  <a:txBody>
                    <a:bodyPr/>
                    <a:lstStyle/>
                    <a:p>
                      <a:r>
                        <a:rPr lang="nb-NO" sz="1200" u="none">
                          <a:latin typeface="Arial"/>
                          <a:cs typeface="Arial"/>
                        </a:rPr>
                        <a:t>3.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20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Lesing, regning </a:t>
                      </a:r>
                      <a:r>
                        <a:rPr lang="nb-NO" sz="1200" err="1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Udir</a:t>
                      </a:r>
                      <a:endParaRPr lang="nb-NO" sz="120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  <a:p>
                      <a:endParaRPr lang="nb-NO" sz="1200" u="none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nb-NO" sz="1200" u="none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20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Intensive kurs i  lesing, skriving og regning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20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Intensiv opplæring.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2503273"/>
                  </a:ext>
                </a:extLst>
              </a:tr>
              <a:tr h="637615">
                <a:tc>
                  <a:txBody>
                    <a:bodyPr/>
                    <a:lstStyle/>
                    <a:p>
                      <a:r>
                        <a:rPr lang="nb-NO" sz="1200" u="none">
                          <a:latin typeface="Arial"/>
                          <a:cs typeface="Arial"/>
                        </a:rPr>
                        <a:t>4.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20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Ordkjedetesten</a:t>
                      </a:r>
                    </a:p>
                    <a:p>
                      <a:r>
                        <a:rPr lang="nb-NO" sz="120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Carlesten</a:t>
                      </a:r>
                    </a:p>
                    <a:p>
                      <a:endParaRPr lang="nb-NO" sz="1200" u="none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nb-NO" sz="1200" u="none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20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Klasselesekurs – helhetslesing 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20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Intensiv opplæring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0301549"/>
                  </a:ext>
                </a:extLst>
              </a:tr>
            </a:tbl>
          </a:graphicData>
        </a:graphic>
      </p:graphicFrame>
      <p:sp>
        <p:nvSpPr>
          <p:cNvPr id="5" name="Tittel 4">
            <a:extLst>
              <a:ext uri="{FF2B5EF4-FFF2-40B4-BE49-F238E27FC236}">
                <a16:creationId xmlns:a16="http://schemas.microsoft.com/office/drawing/2014/main" id="{C8AD91EF-F894-4F9E-8A8B-12CDFA9C4B0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-13192" y="197200"/>
            <a:ext cx="6874575" cy="58477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Kartleggingsplan</a:t>
            </a:r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A21D55BE-4328-4E29-90F5-F8DB4C5F5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66807" y="9498748"/>
            <a:ext cx="2314575" cy="527403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©Risøroppvekst - språkplan</a:t>
            </a:r>
          </a:p>
        </p:txBody>
      </p:sp>
      <p:sp>
        <p:nvSpPr>
          <p:cNvPr id="2" name="Plassholder for lysbildenummer 1">
            <a:extLst>
              <a:ext uri="{FF2B5EF4-FFF2-40B4-BE49-F238E27FC236}">
                <a16:creationId xmlns:a16="http://schemas.microsoft.com/office/drawing/2014/main" id="{B5694883-7143-44B8-894A-4A66BD610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C614-853D-4D43-8A0F-9A7CA2316DD2}" type="slidenum">
              <a:rPr lang="nb-NO" smtClean="0"/>
              <a:t>4</a:t>
            </a:fld>
            <a:endParaRPr lang="nb-NO"/>
          </a:p>
        </p:txBody>
      </p:sp>
      <p:sp>
        <p:nvSpPr>
          <p:cNvPr id="8" name="Plassholder for bunntekst 5">
            <a:extLst>
              <a:ext uri="{FF2B5EF4-FFF2-40B4-BE49-F238E27FC236}">
                <a16:creationId xmlns:a16="http://schemas.microsoft.com/office/drawing/2014/main" id="{E800B7C3-5522-A2E4-DBE5-09F882DC10FD}"/>
              </a:ext>
            </a:extLst>
          </p:cNvPr>
          <p:cNvSpPr txBox="1">
            <a:spLocks/>
          </p:cNvSpPr>
          <p:nvPr/>
        </p:nvSpPr>
        <p:spPr>
          <a:xfrm>
            <a:off x="2251306" y="9346183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/>
              <a:t>©Risøroppvekst – plan for intensiv opplæring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3E38B048-D4EE-B465-E365-72FB27E961EA}"/>
              </a:ext>
            </a:extLst>
          </p:cNvPr>
          <p:cNvSpPr/>
          <p:nvPr/>
        </p:nvSpPr>
        <p:spPr>
          <a:xfrm>
            <a:off x="184095" y="4941277"/>
            <a:ext cx="6480000" cy="49205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endParaRPr lang="nb-NO" sz="12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b-NO" sz="12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b-NO" sz="12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b-NO" sz="12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b-NO" sz="12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b-NO" sz="1200" b="1">
                <a:latin typeface="Arial" panose="020B0604020202020204" pitchFamily="34" charset="0"/>
                <a:cs typeface="Arial" panose="020B0604020202020204" pitchFamily="34" charset="0"/>
              </a:rPr>
              <a:t>Ulike kartleggingsmetoder</a:t>
            </a:r>
          </a:p>
          <a:p>
            <a:endParaRPr lang="nb-NO" sz="12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b-NO" sz="1200">
                <a:latin typeface="Arial" panose="020B0604020202020204" pitchFamily="34" charset="0"/>
                <a:cs typeface="Arial" panose="020B0604020202020204" pitchFamily="34" charset="0"/>
              </a:rPr>
              <a:t>I denne planen finner du lister med kjennetegn for hvert trinn som kan indikere at en elev har utfordringer i faget, og dermed kan ha rett på intensiv opplæring. Når du kartlegger elevens behov, anbefaler vi at du bruker følgende metoder:</a:t>
            </a:r>
          </a:p>
          <a:p>
            <a:r>
              <a:rPr lang="nb-NO" sz="1200" b="1">
                <a:latin typeface="Arial" panose="020B0604020202020204" pitchFamily="34" charset="0"/>
                <a:cs typeface="Arial" panose="020B0604020202020204" pitchFamily="34" charset="0"/>
              </a:rPr>
              <a:t>Dynamisk kartlegging</a:t>
            </a:r>
            <a:r>
              <a:rPr lang="nb-NO" sz="1200">
                <a:latin typeface="Arial" panose="020B0604020202020204" pitchFamily="34" charset="0"/>
                <a:cs typeface="Arial" panose="020B0604020202020204" pitchFamily="34" charset="0"/>
              </a:rPr>
              <a:t> handler om å forstå hvordan eleven tenker når han eller hun løser oppgaver. </a:t>
            </a:r>
          </a:p>
          <a:p>
            <a:r>
              <a:rPr lang="nb-NO" sz="1200">
                <a:latin typeface="Arial" panose="020B0604020202020204" pitchFamily="34" charset="0"/>
                <a:cs typeface="Arial" panose="020B0604020202020204" pitchFamily="34" charset="0"/>
              </a:rPr>
              <a:t>Hvilke forkunnskaper har eleven innenfor temaet?</a:t>
            </a:r>
          </a:p>
          <a:p>
            <a:r>
              <a:rPr lang="nb-NO" sz="1200">
                <a:latin typeface="Arial" panose="020B0604020202020204" pitchFamily="34" charset="0"/>
                <a:cs typeface="Arial" panose="020B0604020202020204" pitchFamily="34" charset="0"/>
              </a:rPr>
              <a:t>Klarer eleven å bruke kunnskapen i en sammenheng?</a:t>
            </a:r>
          </a:p>
          <a:p>
            <a:r>
              <a:rPr lang="nb-NO" sz="1200">
                <a:latin typeface="Arial" panose="020B0604020202020204" pitchFamily="34" charset="0"/>
                <a:cs typeface="Arial" panose="020B0604020202020204" pitchFamily="34" charset="0"/>
              </a:rPr>
              <a:t>Hvordan resonnerer eleven? Spør gjerne: </a:t>
            </a:r>
            <a:r>
              <a:rPr lang="nb-NO" sz="1200" i="1">
                <a:latin typeface="Arial" panose="020B0604020202020204" pitchFamily="34" charset="0"/>
                <a:cs typeface="Arial" panose="020B0604020202020204" pitchFamily="34" charset="0"/>
              </a:rPr>
              <a:t>"Hvordan tenkte du nå?«</a:t>
            </a:r>
          </a:p>
          <a:p>
            <a:endParaRPr lang="nb-NO" sz="1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b-NO" sz="1200" b="1">
                <a:latin typeface="Arial" panose="020B0604020202020204" pitchFamily="34" charset="0"/>
                <a:cs typeface="Arial" panose="020B0604020202020204" pitchFamily="34" charset="0"/>
              </a:rPr>
              <a:t>Kartlegging i lesing</a:t>
            </a:r>
          </a:p>
          <a:p>
            <a:r>
              <a:rPr lang="nb-NO" sz="1200">
                <a:latin typeface="Arial" panose="020B0604020202020204" pitchFamily="34" charset="0"/>
                <a:cs typeface="Arial" panose="020B0604020202020204" pitchFamily="34" charset="0"/>
              </a:rPr>
              <a:t>Ved kartlegging av lesing anbefaler vi å bruke verktøyet </a:t>
            </a:r>
            <a:r>
              <a:rPr lang="nb-NO" sz="1200" b="1">
                <a:latin typeface="Arial" panose="020B0604020202020204" pitchFamily="34" charset="0"/>
                <a:cs typeface="Arial" panose="020B0604020202020204" pitchFamily="34" charset="0"/>
              </a:rPr>
              <a:t>«Les for meg»</a:t>
            </a:r>
            <a:r>
              <a:rPr lang="nb-NO" sz="1200">
                <a:latin typeface="Arial" panose="020B0604020202020204" pitchFamily="34" charset="0"/>
                <a:cs typeface="Arial" panose="020B0604020202020204" pitchFamily="34" charset="0"/>
              </a:rPr>
              <a:t>. Dette egner seg godt i naturlige situasjoner, som når du hører eleven i lekser eller i andre lesesammenhenger.</a:t>
            </a:r>
          </a:p>
          <a:p>
            <a:endParaRPr lang="nb-NO" sz="1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b-NO" sz="1200" b="1">
                <a:latin typeface="Arial" panose="020B0604020202020204" pitchFamily="34" charset="0"/>
                <a:cs typeface="Arial" panose="020B0604020202020204" pitchFamily="34" charset="0"/>
              </a:rPr>
              <a:t>Underveisvurdering – ikke flere prøver</a:t>
            </a:r>
          </a:p>
          <a:p>
            <a:r>
              <a:rPr lang="nb-NO" sz="1200">
                <a:latin typeface="Arial" panose="020B0604020202020204" pitchFamily="34" charset="0"/>
                <a:cs typeface="Arial" panose="020B0604020202020204" pitchFamily="34" charset="0"/>
              </a:rPr>
              <a:t>Målet er ikke å gjennomføre flere tester, men å være bevisst i de daglige læringssituasjonene. Kartleggingen skal skje </a:t>
            </a:r>
            <a:r>
              <a:rPr lang="nb-NO" sz="1200" b="1">
                <a:latin typeface="Arial" panose="020B0604020202020204" pitchFamily="34" charset="0"/>
                <a:cs typeface="Arial" panose="020B0604020202020204" pitchFamily="34" charset="0"/>
              </a:rPr>
              <a:t>underveis</a:t>
            </a:r>
            <a:r>
              <a:rPr lang="nb-NO" sz="1200">
                <a:latin typeface="Arial" panose="020B0604020202020204" pitchFamily="34" charset="0"/>
                <a:cs typeface="Arial" panose="020B0604020202020204" pitchFamily="34" charset="0"/>
              </a:rPr>
              <a:t>, som en naturlig del av undervisningen.</a:t>
            </a:r>
          </a:p>
          <a:p>
            <a:endParaRPr lang="nb-NO"/>
          </a:p>
          <a:p>
            <a:endParaRPr lang="nb-NO"/>
          </a:p>
          <a:p>
            <a:endParaRPr lang="nb-NO"/>
          </a:p>
          <a:p>
            <a:endParaRPr lang="nb-NO"/>
          </a:p>
          <a:p>
            <a:endParaRPr lang="nb-NO"/>
          </a:p>
          <a:p>
            <a:endParaRPr lang="nb-NO"/>
          </a:p>
          <a:p>
            <a:endParaRPr lang="nb-NO"/>
          </a:p>
          <a:p>
            <a:endParaRPr lang="nb-NO"/>
          </a:p>
        </p:txBody>
      </p:sp>
      <p:pic>
        <p:nvPicPr>
          <p:cNvPr id="7" name="Grafikk 6" descr="Hjemme1 kontur">
            <a:hlinkClick r:id="rId3" action="ppaction://hlinksldjump"/>
            <a:extLst>
              <a:ext uri="{FF2B5EF4-FFF2-40B4-BE49-F238E27FC236}">
                <a16:creationId xmlns:a16="http://schemas.microsoft.com/office/drawing/2014/main" id="{ACC5468A-315A-0A09-8623-5E7A224629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9402099"/>
            <a:ext cx="471487" cy="471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961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C8AD91EF-F894-4F9E-8A8B-12CDFA9C4B0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197200"/>
            <a:ext cx="6858000" cy="40011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2000">
                <a:solidFill>
                  <a:schemeClr val="bg1"/>
                </a:solidFill>
                <a:latin typeface="Arial"/>
                <a:ea typeface="+mn-ea"/>
                <a:cs typeface="Arial"/>
              </a:rPr>
              <a:t>Oppdage og kartlegge behov for intensiv opplæring</a:t>
            </a:r>
            <a:endParaRPr kumimoji="0" lang="nb-NO" sz="20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78F9825D-391B-4CB4-A467-6E918AEDC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C614-853D-4D43-8A0F-9A7CA2316DD2}" type="slidenum">
              <a:rPr lang="nb-NO" smtClean="0"/>
              <a:t>5</a:t>
            </a:fld>
            <a:endParaRPr lang="nb-NO"/>
          </a:p>
        </p:txBody>
      </p:sp>
      <p:pic>
        <p:nvPicPr>
          <p:cNvPr id="7" name="Grafikk 6" descr="Hjemme1 kontur">
            <a:hlinkClick r:id="rId2" action="ppaction://hlinksldjump"/>
            <a:extLst>
              <a:ext uri="{FF2B5EF4-FFF2-40B4-BE49-F238E27FC236}">
                <a16:creationId xmlns:a16="http://schemas.microsoft.com/office/drawing/2014/main" id="{450925DD-EAC5-4E62-2FD5-676F65421F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9402099"/>
            <a:ext cx="471487" cy="471487"/>
          </a:xfrm>
          <a:prstGeom prst="rect">
            <a:avLst/>
          </a:prstGeom>
        </p:spPr>
      </p:pic>
      <p:graphicFrame>
        <p:nvGraphicFramePr>
          <p:cNvPr id="6" name="Tabell 4">
            <a:extLst>
              <a:ext uri="{FF2B5EF4-FFF2-40B4-BE49-F238E27FC236}">
                <a16:creationId xmlns:a16="http://schemas.microsoft.com/office/drawing/2014/main" id="{ED77E851-A289-F6F8-221A-4804EA8D59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5127723"/>
              </p:ext>
            </p:extLst>
          </p:nvPr>
        </p:nvGraphicFramePr>
        <p:xfrm>
          <a:off x="189000" y="928659"/>
          <a:ext cx="6480000" cy="8199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40000">
                  <a:extLst>
                    <a:ext uri="{9D8B030D-6E8A-4147-A177-3AD203B41FA5}">
                      <a16:colId xmlns:a16="http://schemas.microsoft.com/office/drawing/2014/main" val="1777985730"/>
                    </a:ext>
                  </a:extLst>
                </a:gridCol>
                <a:gridCol w="3240000">
                  <a:extLst>
                    <a:ext uri="{9D8B030D-6E8A-4147-A177-3AD203B41FA5}">
                      <a16:colId xmlns:a16="http://schemas.microsoft.com/office/drawing/2014/main" val="488206311"/>
                    </a:ext>
                  </a:extLst>
                </a:gridCol>
              </a:tblGrid>
              <a:tr h="7990258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lang="nb-NO" sz="1200" b="1" i="0" u="none" strike="noStrike" noProof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Hvordan oppdage elever som</a:t>
                      </a:r>
                      <a:r>
                        <a:rPr lang="nn-NO" sz="1200" b="1" i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som står i fare for </a:t>
                      </a:r>
                      <a:r>
                        <a:rPr lang="nn-NO" sz="1200" b="1" i="0" kern="120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ikke</a:t>
                      </a:r>
                      <a:r>
                        <a:rPr lang="nn-NO" sz="1200" b="1" i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å ha </a:t>
                      </a:r>
                      <a:r>
                        <a:rPr lang="nn-NO" sz="1200" b="1" i="0" kern="120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forventet</a:t>
                      </a:r>
                      <a:r>
                        <a:rPr lang="nn-NO" sz="1200" b="1" i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progresjon i</a:t>
                      </a:r>
                      <a:r>
                        <a:rPr lang="nn-NO" sz="1200" b="0" i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nb-NO" sz="1200" b="1" i="0" u="none" strike="noStrike" noProof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lesing, skriving eller regning.</a:t>
                      </a:r>
                    </a:p>
                    <a:p>
                      <a:pPr marL="0" lvl="0" indent="0">
                        <a:buNone/>
                      </a:pPr>
                      <a:endParaRPr lang="nb-NO" sz="1200" b="0" i="0" u="none" strike="noStrike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lvl="0" indent="0">
                        <a:buNone/>
                      </a:pPr>
                      <a:r>
                        <a:rPr lang="nb-NO" sz="1200" b="0" i="0" u="none" strike="noStrike" noProof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Noen elever er lette å oppdage i det daglige arbeidet, andre trenger mer konkret kartlegging. Det er nødvendig å kartlegge alle elever med jevne mellomrom, for å sikre at de følger forventet progresjon.</a:t>
                      </a:r>
                    </a:p>
                    <a:p>
                      <a:pPr marL="0" lvl="0" indent="0">
                        <a:buNone/>
                      </a:pPr>
                      <a:endParaRPr lang="nb-NO" sz="1200" b="0" i="0" u="none" strike="noStrike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lvl="0" indent="0">
                        <a:buNone/>
                      </a:pPr>
                      <a:r>
                        <a:rPr lang="nb-NO" sz="1200" b="0" i="0" u="none" strike="noStrike" noProof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Hva som kjennetegner elever som ikke følger normal språkutvikling, kan du lese mer om i Språkplanen.</a:t>
                      </a:r>
                    </a:p>
                    <a:p>
                      <a:pPr marL="0" lvl="0" indent="0">
                        <a:buNone/>
                      </a:pPr>
                      <a:endParaRPr lang="nb-NO" sz="1200" b="0" i="0" u="none" strike="noStrike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lvl="0" indent="0">
                        <a:buNone/>
                      </a:pPr>
                      <a:r>
                        <a:rPr lang="nb-NO" sz="1200" b="1" i="0" u="none" strike="noStrike" noProof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Fonologiske vansker (lesing og skriving)</a:t>
                      </a:r>
                    </a:p>
                    <a:p>
                      <a:pPr marL="228600" lvl="0" indent="-228600">
                        <a:buAutoNum type="arabicPeriod"/>
                      </a:pPr>
                      <a:r>
                        <a:rPr lang="nb-NO" sz="1200" b="0" i="0" u="none" strike="noStrike" noProof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Strever med å koble bokstav og lyd, og trekke lyder sammen</a:t>
                      </a:r>
                    </a:p>
                    <a:p>
                      <a:pPr marL="228600" lvl="0" indent="-228600">
                        <a:buAutoNum type="arabicPeriod"/>
                      </a:pPr>
                      <a:r>
                        <a:rPr lang="nb-NO" sz="1200" b="0" i="0" u="none" strike="noStrike" noProof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Leser sakte, lyd for lyd</a:t>
                      </a:r>
                    </a:p>
                    <a:p>
                      <a:pPr marL="228600" lvl="0" indent="-228600">
                        <a:buAutoNum type="arabicPeriod"/>
                      </a:pPr>
                      <a:r>
                        <a:rPr lang="nb-NO" sz="1200" b="0" i="0" u="none" strike="noStrike" noProof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Vansker med å rime </a:t>
                      </a:r>
                    </a:p>
                    <a:p>
                      <a:pPr marL="228600" lvl="0" indent="-228600">
                        <a:buAutoNum type="arabicPeriod"/>
                      </a:pPr>
                      <a:r>
                        <a:rPr lang="nb-NO" sz="1200" b="0" i="0" u="none" strike="noStrike" noProof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Skriver ord slik de høres ut</a:t>
                      </a:r>
                    </a:p>
                    <a:p>
                      <a:pPr marL="228600" lvl="0" indent="-228600">
                        <a:buAutoNum type="arabicPeriod"/>
                      </a:pPr>
                      <a:r>
                        <a:rPr lang="nb-NO" sz="1200" b="0" i="0" u="none" strike="noStrike" noProof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Unngår lese- og skriveaktiviteter  </a:t>
                      </a:r>
                    </a:p>
                    <a:p>
                      <a:pPr marL="0" lvl="0" indent="0">
                        <a:buNone/>
                      </a:pPr>
                      <a:endParaRPr lang="nb-NO" sz="1200" b="0" i="0" u="none" strike="noStrike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lvl="0" indent="0">
                        <a:buNone/>
                      </a:pPr>
                      <a:r>
                        <a:rPr lang="nb-NO" sz="1200" b="1" i="0" u="none" strike="noStrike" noProof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Ortografiske vansker (lesing og skriving)</a:t>
                      </a:r>
                    </a:p>
                    <a:p>
                      <a:pPr marL="228600" lvl="0" indent="-228600">
                        <a:buAutoNum type="arabicPeriod"/>
                      </a:pPr>
                      <a:r>
                        <a:rPr lang="nb-NO" sz="1200" b="0" i="0" u="none" strike="noStrike" noProof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Leser ord, men skriver ordene feil selv om de har sett ordene mange ganger</a:t>
                      </a:r>
                    </a:p>
                    <a:p>
                      <a:pPr marL="228600" lvl="0" indent="-228600">
                        <a:buAutoNum type="arabicPeriod"/>
                      </a:pPr>
                      <a:r>
                        <a:rPr lang="nb-NO" sz="1200" b="0" i="0" u="none" strike="noStrike" noProof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Strever med dobbel konsonant, stumme bokstaver og diftonger </a:t>
                      </a:r>
                    </a:p>
                    <a:p>
                      <a:pPr marL="228600" lvl="0" indent="-228600">
                        <a:buAutoNum type="arabicPeriod"/>
                      </a:pPr>
                      <a:r>
                        <a:rPr lang="nb-NO" sz="1200" b="0" i="0" u="none" strike="noStrike" noProof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Leser raskt, men har mange feil, bytter for eksempel med andre ord som kan passe inn</a:t>
                      </a:r>
                    </a:p>
                    <a:p>
                      <a:pPr marL="228600" lvl="0" indent="-228600">
                        <a:buAutoNum type="arabicPeriod"/>
                      </a:pPr>
                      <a:r>
                        <a:rPr lang="nb-NO" sz="1200" b="0" i="0" u="none" strike="noStrike" noProof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Mange stavefeil </a:t>
                      </a:r>
                    </a:p>
                    <a:p>
                      <a:pPr marL="228600" lvl="0" indent="-228600">
                        <a:buAutoNum type="arabicPeriod"/>
                      </a:pPr>
                      <a:endParaRPr lang="nb-NO" sz="1200" b="0" i="0" u="none" strike="noStrike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lvl="0" indent="0">
                        <a:buNone/>
                      </a:pPr>
                      <a:r>
                        <a:rPr lang="nb-NO" sz="1200" b="1" i="0" u="none" strike="noStrike" noProof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Vansker med begreper, svakt ordforråd og forståelse</a:t>
                      </a:r>
                    </a:p>
                    <a:p>
                      <a:pPr marL="228600" lvl="0" indent="-228600">
                        <a:buAutoNum type="arabicPeriod"/>
                      </a:pPr>
                      <a:r>
                        <a:rPr lang="nb-NO" sz="1200" b="0" i="0" u="none" strike="noStrike" noProof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Vansker med å gjenfortelle det som er hørt/lest</a:t>
                      </a:r>
                    </a:p>
                    <a:p>
                      <a:pPr marL="228600" lvl="0" indent="-228600">
                        <a:buAutoNum type="arabicPeriod"/>
                      </a:pPr>
                      <a:r>
                        <a:rPr lang="nb-NO" sz="1200" b="0" i="0" u="none" strike="noStrike" noProof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Leser korrekt, men forstår ikke innholdet</a:t>
                      </a:r>
                    </a:p>
                    <a:p>
                      <a:pPr marL="228600" lvl="0" indent="-228600">
                        <a:buAutoNum type="arabicPeriod"/>
                      </a:pPr>
                      <a:r>
                        <a:rPr lang="nb-NO" sz="1200" b="0" i="0" u="none" strike="noStrike" noProof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Trenger mye forklaring for å forstå instruksjoner (tekstoppgaver i matematikk blir ofte vanskelig)</a:t>
                      </a:r>
                    </a:p>
                    <a:p>
                      <a:pPr marL="228600" lvl="0" indent="-228600">
                        <a:buAutoNum type="arabicPeriod"/>
                      </a:pPr>
                      <a:r>
                        <a:rPr lang="nb-NO" sz="1200" b="0" i="0" u="none" strike="noStrike" noProof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Strever med å huske og bruke matematiske begreper og symboler </a:t>
                      </a:r>
                    </a:p>
                    <a:p>
                      <a:endParaRPr lang="nb-NO" sz="1400" b="0" i="0" u="none" strike="noStrike" kern="1200" cap="none" spc="0" normalizeH="0" baseline="0" noProof="0">
                        <a:ln>
                          <a:noFill/>
                        </a:ln>
                        <a:effectLst/>
                        <a:uLnTx/>
                        <a:uFillTx/>
                        <a:latin typeface="Calibri"/>
                      </a:endParaRPr>
                    </a:p>
                    <a:p>
                      <a:pPr lvl="0">
                        <a:buNone/>
                      </a:pPr>
                      <a:endParaRPr lang="nb-NO" sz="1400" b="0" i="0" u="none" strike="noStrike" kern="1200" cap="none" spc="0" normalizeH="0" baseline="0" noProof="0">
                        <a:ln>
                          <a:noFill/>
                        </a:ln>
                        <a:effectLst/>
                        <a:uLnTx/>
                        <a:uFillTx/>
                        <a:latin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200" b="1" i="0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Kartlegging og opplegg:</a:t>
                      </a:r>
                    </a:p>
                    <a:p>
                      <a:pPr marL="0" lvl="0" indent="0">
                        <a:buNone/>
                      </a:pPr>
                      <a:endParaRPr lang="nb-NO" sz="1200" b="1" i="0" u="none" strike="noStrike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lvl="0" indent="0">
                        <a:buNone/>
                      </a:pPr>
                      <a:r>
                        <a:rPr lang="nb-NO" sz="1200" b="0" i="0" u="none" strike="noStrike" noProof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Om eleven viser flere av disse kjennetegnene på det fonologiske; Bruk Fonologikartlegging og opplegg knyttet til denne. </a:t>
                      </a:r>
                    </a:p>
                    <a:p>
                      <a:pPr marL="0" lvl="0" indent="0">
                        <a:buNone/>
                      </a:pPr>
                      <a:endParaRPr lang="nb-NO" sz="1200" b="0" i="0" u="none" strike="noStrike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lvl="0" indent="0">
                        <a:buNone/>
                      </a:pPr>
                      <a:r>
                        <a:rPr lang="nb-NO" sz="1200" b="0" i="0" u="none" strike="noStrike" noProof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Om eleven viser flere av disse kjennetegnene på språkforståelse; Bruk Begrepskartlegging og opplegg til denne som «Bergrepsboka», «Bergrepsplakatene», Alias osv. </a:t>
                      </a:r>
                    </a:p>
                    <a:p>
                      <a:pPr marL="0" lvl="0" indent="0">
                        <a:buNone/>
                      </a:pPr>
                      <a:endParaRPr lang="nb-NO" sz="1200" b="0" i="0" u="none" strike="noStrike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lvl="0" indent="0">
                        <a:buNone/>
                      </a:pPr>
                      <a:r>
                        <a:rPr lang="nb-NO" sz="1200" b="0" i="0" u="none" strike="noStrike" noProof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Ellers bruker man kartleggingsplan, observasjon og kjennetegnene fra «Les for meg». </a:t>
                      </a:r>
                    </a:p>
                    <a:p>
                      <a:pPr marL="0" lvl="0" indent="0">
                        <a:buNone/>
                      </a:pPr>
                      <a:endParaRPr lang="nb-NO" sz="1200" b="0" i="0" u="none" strike="noStrike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lvl="0" indent="0">
                        <a:buNone/>
                      </a:pPr>
                      <a:r>
                        <a:rPr lang="nb-NO" sz="1200" b="1" i="0" u="none" strike="noStrike" noProof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Tips:</a:t>
                      </a:r>
                    </a:p>
                    <a:p>
                      <a:pPr marL="0" lvl="0" indent="0">
                        <a:buNone/>
                      </a:pPr>
                      <a:r>
                        <a:rPr lang="nb-NO" sz="1200" b="0" i="0" u="none" strike="noStrike" noProof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Opplegget som er laget for intensive kurs er gode for å jobbe forebyggende med hele året. </a:t>
                      </a:r>
                    </a:p>
                    <a:p>
                      <a:pPr marL="0" lvl="0" indent="0">
                        <a:buNone/>
                      </a:pPr>
                      <a:endParaRPr lang="nb-NO" sz="1200" b="0" i="0" u="none" strike="noStrike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lvl="0" indent="0">
                        <a:buNone/>
                      </a:pPr>
                      <a:r>
                        <a:rPr lang="nb-NO" sz="1200" b="1" i="0" u="none" strike="noStrike" noProof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Litteratur (dette er bøker alle skolene har).</a:t>
                      </a:r>
                    </a:p>
                    <a:p>
                      <a:pPr marL="0" lvl="0" indent="0">
                        <a:buNone/>
                      </a:pPr>
                      <a:endParaRPr lang="nb-NO" sz="1200" b="0" i="0" u="none" strike="noStrike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nb-NO" sz="1200" b="0" i="0" u="none" strike="noStrike" noProof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Helhetlig leseopplæring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nb-NO" sz="1200" b="0" i="0" u="none" strike="noStrike" noProof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Veiledet lesing og skriving i begynneropplæring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nb-NO" sz="1200" b="0" i="0" u="none" strike="noStrike" noProof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Leselyst – aktiviteter og øvelser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nb-NO" sz="1200" b="0" i="0" u="none" strike="noStrike" noProof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Førsteklasses skriving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nb-NO" sz="1200" b="0" i="0" u="none" strike="noStrike" noProof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Begynneropplæring i norskfaget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nb-NO" sz="1200" b="0" i="0" u="none" strike="noStrike" noProof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Førsteklasses matematikk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nb-NO" sz="1200" b="0" i="0" u="none" strike="noStrike" noProof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Lekbasert læring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nb-NO" sz="1200" b="0" i="0" u="none" strike="noStrike" noProof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 leselærer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nb-NO" sz="1200" b="0" i="0" u="none" strike="noStrike" noProof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Skriving i begynneropplæring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nb-NO" sz="1200" b="0" i="0" u="none" strike="noStrike" noProof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Språklig!</a:t>
                      </a:r>
                    </a:p>
                    <a:p>
                      <a:pPr marL="0" lvl="0" indent="0">
                        <a:buNone/>
                      </a:pPr>
                      <a:endParaRPr lang="nb-NO" sz="1400" b="0" i="0" u="none" strike="noStrike" noProof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  <a:p>
                      <a:pPr lvl="0">
                        <a:buNone/>
                      </a:pPr>
                      <a:endParaRPr lang="nb-NO" sz="1400" b="0" i="0" u="none" strike="noStrike" kern="1200" cap="none" spc="0" normalizeH="0" baseline="0" noProof="0">
                        <a:ln>
                          <a:noFill/>
                        </a:ln>
                        <a:effectLst/>
                        <a:uLnTx/>
                        <a:uFillTx/>
                        <a:latin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3680276"/>
                  </a:ext>
                </a:extLst>
              </a:tr>
            </a:tbl>
          </a:graphicData>
        </a:graphic>
      </p:graphicFrame>
      <p:sp>
        <p:nvSpPr>
          <p:cNvPr id="9" name="Plassholder for bunntekst 5">
            <a:extLst>
              <a:ext uri="{FF2B5EF4-FFF2-40B4-BE49-F238E27FC236}">
                <a16:creationId xmlns:a16="http://schemas.microsoft.com/office/drawing/2014/main" id="{47F35A07-B064-BADB-7A58-1C46690FE638}"/>
              </a:ext>
            </a:extLst>
          </p:cNvPr>
          <p:cNvSpPr txBox="1">
            <a:spLocks/>
          </p:cNvSpPr>
          <p:nvPr/>
        </p:nvSpPr>
        <p:spPr>
          <a:xfrm>
            <a:off x="2251306" y="9346183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/>
              <a:t>©Risøroppvekst – plan for intensiv opplæring</a:t>
            </a:r>
          </a:p>
        </p:txBody>
      </p:sp>
    </p:spTree>
    <p:extLst>
      <p:ext uri="{BB962C8B-B14F-4D97-AF65-F5344CB8AC3E}">
        <p14:creationId xmlns:p14="http://schemas.microsoft.com/office/powerpoint/2010/main" val="226582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D2EFF36-6522-229D-9F7E-7F810ED80F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 4">
            <a:extLst>
              <a:ext uri="{FF2B5EF4-FFF2-40B4-BE49-F238E27FC236}">
                <a16:creationId xmlns:a16="http://schemas.microsoft.com/office/drawing/2014/main" id="{4E45DF17-47AF-9053-E81E-1418609448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4296483"/>
              </p:ext>
            </p:extLst>
          </p:nvPr>
        </p:nvGraphicFramePr>
        <p:xfrm>
          <a:off x="170700" y="915919"/>
          <a:ext cx="6516600" cy="88491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41870">
                  <a:extLst>
                    <a:ext uri="{9D8B030D-6E8A-4147-A177-3AD203B41FA5}">
                      <a16:colId xmlns:a16="http://schemas.microsoft.com/office/drawing/2014/main" val="1777985730"/>
                    </a:ext>
                  </a:extLst>
                </a:gridCol>
                <a:gridCol w="2674730">
                  <a:extLst>
                    <a:ext uri="{9D8B030D-6E8A-4147-A177-3AD203B41FA5}">
                      <a16:colId xmlns:a16="http://schemas.microsoft.com/office/drawing/2014/main" val="3284430419"/>
                    </a:ext>
                  </a:extLst>
                </a:gridCol>
              </a:tblGrid>
              <a:tr h="5172435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lang="nb-NO" sz="1200" b="1" i="0" u="none" strike="noStrike" noProof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Stasjoner</a:t>
                      </a:r>
                    </a:p>
                    <a:p>
                      <a:pPr marL="0" lvl="0" indent="0">
                        <a:buNone/>
                      </a:pPr>
                      <a:endParaRPr lang="nb-NO" sz="1200" b="1" i="0" u="none" strike="noStrike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200" b="1" i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 Tydelig struktur og faste rutiner</a:t>
                      </a:r>
                    </a:p>
                    <a:p>
                      <a:r>
                        <a:rPr lang="nb-NO" sz="1200" b="0" i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Ha faste stasjoner med klare mål og oppgaver.</a:t>
                      </a:r>
                    </a:p>
                    <a:p>
                      <a:r>
                        <a:rPr lang="nb-NO" sz="1200" b="0" i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Bruk visuelle hjelpemidler (f.eks. stasjonskart, tidsur, fargekoder).</a:t>
                      </a:r>
                    </a:p>
                    <a:p>
                      <a:r>
                        <a:rPr lang="nb-NO" sz="1200" b="0" i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Gi elevene oversikt over hva som skal skje og hva som forventes.</a:t>
                      </a:r>
                    </a:p>
                    <a:p>
                      <a:r>
                        <a:rPr lang="nb-NO" sz="1200" b="1" i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 Differensierte oppgaver på hver stasjon</a:t>
                      </a:r>
                    </a:p>
                    <a:p>
                      <a:r>
                        <a:rPr lang="nb-NO" sz="1200" b="0" i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Tilpass innholdet etter elevenes nivå og behov.</a:t>
                      </a:r>
                    </a:p>
                    <a:p>
                      <a:r>
                        <a:rPr lang="nb-NO" sz="1200" b="0" i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Bruk ulike typer oppgaver: praktiske, digitale, skriftlige, muntlige.</a:t>
                      </a:r>
                    </a:p>
                    <a:p>
                      <a:r>
                        <a:rPr lang="nb-NO" sz="1200" b="0" i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Ha ekstra støtte eller utfordringer tilgjengelig ved behov.</a:t>
                      </a:r>
                    </a:p>
                    <a:p>
                      <a:r>
                        <a:rPr lang="nb-NO" sz="1200" b="1" i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 Rollefordeling og voksenstøtte</a:t>
                      </a:r>
                    </a:p>
                    <a:p>
                      <a:r>
                        <a:rPr lang="nb-NO" sz="1200" b="0" i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Bruk pedagoger eller assistenter strategisk: én leder stasjonen med intensiv opplæring, én støtter elever som jobber selvstendig.</a:t>
                      </a:r>
                    </a:p>
                    <a:p>
                      <a:r>
                        <a:rPr lang="nb-NO" sz="1200" b="0" i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Vurder å bruke elever som "stasjonsledere" for å styrke sosialt ansvar og samarbeid.</a:t>
                      </a:r>
                      <a:r>
                        <a:rPr lang="nb-NO" sz="1200" b="1" i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lvl="0">
                        <a:buNone/>
                      </a:pPr>
                      <a:r>
                        <a:rPr lang="nb-NO" sz="1200" b="1" i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4. Sosialt inkluderende grupper</a:t>
                      </a:r>
                      <a:endParaRPr lang="nb-NO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nb-NO" sz="1200" b="0" i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Sett sammen grupper med tanke på både faglig nivå og sosial dynamikk.</a:t>
                      </a:r>
                    </a:p>
                    <a:p>
                      <a:r>
                        <a:rPr lang="nb-NO" sz="1200" b="0" i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Endre grupper jevnlig for å fremme samarbeid og inkludering.</a:t>
                      </a:r>
                    </a:p>
                    <a:p>
                      <a:r>
                        <a:rPr lang="nb-NO" sz="1200" b="0" i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Ha tydelige regler for samspill og kommunikasjon.</a:t>
                      </a:r>
                    </a:p>
                    <a:p>
                      <a:r>
                        <a:rPr lang="nb-NO" sz="1200" b="1" i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5. Refleksjon og oppsummering etter økten</a:t>
                      </a:r>
                    </a:p>
                    <a:p>
                      <a:r>
                        <a:rPr lang="nb-NO" sz="1200" b="0" i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Avslutt med felles samling der elevene deler hva de har lært.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200" b="1" i="0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Liten gruppe</a:t>
                      </a:r>
                    </a:p>
                    <a:p>
                      <a:endParaRPr lang="nb-NO" sz="1200" b="1" i="0" u="none" strike="noStrike" kern="1200" cap="none" spc="0" normalizeH="0" baseline="0" noProof="0">
                        <a:ln>
                          <a:noFill/>
                        </a:ln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nb-NO" sz="1200" b="1" i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 Struktur og rutiner</a:t>
                      </a:r>
                    </a:p>
                    <a:p>
                      <a:r>
                        <a:rPr lang="nb-NO" sz="1200" b="0" i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Start med oppvarming (f.eks. repetisjon), hovedaktivitet og avslutning (refleksjon).</a:t>
                      </a:r>
                    </a:p>
                    <a:p>
                      <a:r>
                        <a:rPr lang="nb-NO" sz="1200" b="0" i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Bruk faste rammer og visuelle hjelpemidler.</a:t>
                      </a:r>
                    </a:p>
                    <a:p>
                      <a:r>
                        <a:rPr lang="nb-NO" sz="1200" b="1" i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 Små steg og mestring</a:t>
                      </a:r>
                    </a:p>
                    <a:p>
                      <a:r>
                        <a:rPr lang="nb-NO" sz="1200" b="0" i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Del opp læringsmål i små, overkommelige steg.</a:t>
                      </a:r>
                    </a:p>
                    <a:p>
                      <a:r>
                        <a:rPr lang="nb-NO" sz="1200" b="0" i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Gi hyppige bekreftelser og feir små fremskritt.</a:t>
                      </a:r>
                    </a:p>
                    <a:p>
                      <a:r>
                        <a:rPr lang="nb-NO" sz="1200" b="1" i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 Aktiv deltakelse</a:t>
                      </a:r>
                    </a:p>
                    <a:p>
                      <a:r>
                        <a:rPr lang="nb-NO" sz="1200" b="0" i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La elevene snakke, forklare og samarbeide.</a:t>
                      </a:r>
                    </a:p>
                    <a:p>
                      <a:r>
                        <a:rPr lang="nb-NO" sz="1200" b="0" i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Bruk varierte aktiviteter: spill, konkreter, skriving, lesing, samtale.</a:t>
                      </a:r>
                    </a:p>
                    <a:p>
                      <a:r>
                        <a:rPr lang="nb-NO" sz="1200" b="1" i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4. Evaluering og justering</a:t>
                      </a:r>
                    </a:p>
                    <a:p>
                      <a:r>
                        <a:rPr lang="nb-NO" sz="1200" b="0" i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Bruk korte observasjoner og loggføring etter hver økt.</a:t>
                      </a:r>
                    </a:p>
                    <a:p>
                      <a:r>
                        <a:rPr lang="nb-NO" sz="1200" b="0" i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Evaluer progresjon ukentlig og juster innhold og tempo.</a:t>
                      </a:r>
                    </a:p>
                    <a:p>
                      <a:r>
                        <a:rPr lang="nb-NO" sz="1200" b="0" i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Involver elevene i vurdering: "Hva har jeg lært i dag?"</a:t>
                      </a:r>
                    </a:p>
                    <a:p>
                      <a:br>
                        <a:rPr lang="nb-NO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endParaRPr lang="nb-NO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3680276"/>
                  </a:ext>
                </a:extLst>
              </a:tr>
              <a:tr h="3454231">
                <a:tc gridSpan="2">
                  <a:txBody>
                    <a:bodyPr/>
                    <a:lstStyle/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lang="nb-NO" sz="1200" b="1" i="0" u="none" strike="noStrike" noProof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Klasselesekurs </a:t>
                      </a:r>
                      <a:r>
                        <a:rPr lang="nb-NO" sz="1200" b="0" i="0" u="none" strike="noStrike" noProof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nb-NO" sz="1200" b="0" i="0" u="none" strike="noStrike" noProof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Monsterles</a:t>
                      </a:r>
                      <a:r>
                        <a:rPr lang="nb-NO" sz="1200" b="0" i="0" u="none" strike="noStrike" noProof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1.-2. trinn, Lesekurs A 3.-4. trinn– fysiske permer)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lang="nb-NO" sz="1200" b="1" i="0" u="none" strike="noStrike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nb-NO" sz="1200" b="1" i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God planlegging og tydelige mål</a:t>
                      </a:r>
                    </a:p>
                    <a:p>
                      <a:r>
                        <a:rPr lang="nb-NO" sz="1200" b="1" i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Kartlegg elevenes leseferdigheter</a:t>
                      </a:r>
                      <a:r>
                        <a:rPr lang="nb-NO" sz="1200" b="0" i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før oppstart</a:t>
                      </a:r>
                    </a:p>
                    <a:p>
                      <a:r>
                        <a:rPr lang="nb-NO" sz="1200" b="0" i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Sett </a:t>
                      </a:r>
                      <a:r>
                        <a:rPr lang="nb-NO" sz="1200" b="1" i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konkrete og realistiske mål</a:t>
                      </a:r>
                      <a:r>
                        <a:rPr lang="nb-NO" sz="1200" b="0" i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for kurset – både for klassen og for enkeltgrupper/elever.</a:t>
                      </a:r>
                    </a:p>
                    <a:p>
                      <a:r>
                        <a:rPr lang="nb-NO" sz="1200" b="0" i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Lag en </a:t>
                      </a:r>
                      <a:r>
                        <a:rPr lang="nb-NO" sz="1200" b="1" i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ukeplan</a:t>
                      </a:r>
                      <a:r>
                        <a:rPr lang="nb-NO" sz="1200" b="0" i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med faste økter og progresjon i innholdet.</a:t>
                      </a:r>
                    </a:p>
                    <a:p>
                      <a:r>
                        <a:rPr lang="nb-NO" sz="1200" b="1" i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Differensiering og tilpasning</a:t>
                      </a:r>
                    </a:p>
                    <a:p>
                      <a:r>
                        <a:rPr lang="nb-NO" sz="1200" b="0" i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Tilpass tekstnivå og oppgaver til elevenes ferdigheter.</a:t>
                      </a:r>
                    </a:p>
                    <a:p>
                      <a:r>
                        <a:rPr lang="nb-NO" sz="1200" b="0" i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Bruk </a:t>
                      </a:r>
                      <a:r>
                        <a:rPr lang="nb-NO" sz="1200" b="1" i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nivådifferensierte tekster</a:t>
                      </a:r>
                      <a:r>
                        <a:rPr lang="nb-NO" sz="1200" b="0" i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og lesestrategier.</a:t>
                      </a:r>
                    </a:p>
                    <a:p>
                      <a:r>
                        <a:rPr lang="nb-NO" sz="1200" b="0" i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Gi ekstra støtte til elever med behov for det.</a:t>
                      </a:r>
                    </a:p>
                    <a:p>
                      <a:r>
                        <a:rPr lang="nb-NO" sz="1200" b="1" i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Aktiv deltakelse og variasjon</a:t>
                      </a:r>
                    </a:p>
                    <a:p>
                      <a:r>
                        <a:rPr lang="nb-NO" sz="1200" b="0" i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Bruk </a:t>
                      </a:r>
                      <a:r>
                        <a:rPr lang="nb-NO" sz="1200" b="1" i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varierte metoder</a:t>
                      </a:r>
                      <a:r>
                        <a:rPr lang="nb-NO" sz="1200" b="0" i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for å holde motivasjonen oppe og styrke ulike sider av lesingen.</a:t>
                      </a:r>
                    </a:p>
                    <a:p>
                      <a:r>
                        <a:rPr lang="nb-NO" sz="1200" b="1" i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Evaluering og justering underveis</a:t>
                      </a:r>
                    </a:p>
                    <a:p>
                      <a:r>
                        <a:rPr lang="nb-NO" sz="1200" b="0" i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Observer elevenes deltakelse og utvikling jevnlig.</a:t>
                      </a:r>
                    </a:p>
                    <a:p>
                      <a:r>
                        <a:rPr lang="nb-NO" sz="1200" b="0" i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Bruk logg, refleksjon og korte vurderinger.</a:t>
                      </a:r>
                    </a:p>
                    <a:p>
                      <a:r>
                        <a:rPr lang="nb-NO" sz="1200" b="0" i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Juster innhold, tempo og grupper etter behov.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>
                    <a:lnL w="571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7985653"/>
                  </a:ext>
                </a:extLst>
              </a:tr>
            </a:tbl>
          </a:graphicData>
        </a:graphic>
      </p:graphicFrame>
      <p:sp>
        <p:nvSpPr>
          <p:cNvPr id="5" name="Tittel 4">
            <a:extLst>
              <a:ext uri="{FF2B5EF4-FFF2-40B4-BE49-F238E27FC236}">
                <a16:creationId xmlns:a16="http://schemas.microsoft.com/office/drawing/2014/main" id="{247D7030-9FAC-9F6E-64A2-FA8FA92151D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52" y="197200"/>
            <a:ext cx="6860831" cy="58477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Organisering av intensive kurs</a:t>
            </a:r>
            <a:endParaRPr kumimoji="0" lang="nb-NO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Plassholder for lysbildenummer 1">
            <a:extLst>
              <a:ext uri="{FF2B5EF4-FFF2-40B4-BE49-F238E27FC236}">
                <a16:creationId xmlns:a16="http://schemas.microsoft.com/office/drawing/2014/main" id="{950445CC-3027-6E76-6105-D701270EE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C614-853D-4D43-8A0F-9A7CA2316DD2}" type="slidenum">
              <a:rPr lang="nb-NO" smtClean="0"/>
              <a:t>6</a:t>
            </a:fld>
            <a:endParaRPr lang="nb-NO"/>
          </a:p>
        </p:txBody>
      </p:sp>
      <p:pic>
        <p:nvPicPr>
          <p:cNvPr id="7" name="Grafikk 6" descr="Hjemme1 kontur">
            <a:hlinkClick r:id="rId2" action="ppaction://hlinksldjump"/>
            <a:extLst>
              <a:ext uri="{FF2B5EF4-FFF2-40B4-BE49-F238E27FC236}">
                <a16:creationId xmlns:a16="http://schemas.microsoft.com/office/drawing/2014/main" id="{AC6ACC97-8545-13EF-2ED0-9804D2E92E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9402099"/>
            <a:ext cx="471487" cy="471487"/>
          </a:xfrm>
          <a:prstGeom prst="rect">
            <a:avLst/>
          </a:prstGeom>
        </p:spPr>
      </p:pic>
      <p:sp>
        <p:nvSpPr>
          <p:cNvPr id="3" name="Plassholder for bunntekst 5">
            <a:extLst>
              <a:ext uri="{FF2B5EF4-FFF2-40B4-BE49-F238E27FC236}">
                <a16:creationId xmlns:a16="http://schemas.microsoft.com/office/drawing/2014/main" id="{6CC78019-F629-7C3D-8679-8F63B04C26B8}"/>
              </a:ext>
            </a:extLst>
          </p:cNvPr>
          <p:cNvSpPr txBox="1">
            <a:spLocks/>
          </p:cNvSpPr>
          <p:nvPr/>
        </p:nvSpPr>
        <p:spPr>
          <a:xfrm>
            <a:off x="2251306" y="9346183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/>
              <a:t>©Risøroppvekst – plan for intensiv opplæring</a:t>
            </a:r>
          </a:p>
        </p:txBody>
      </p:sp>
    </p:spTree>
    <p:extLst>
      <p:ext uri="{BB962C8B-B14F-4D97-AF65-F5344CB8AC3E}">
        <p14:creationId xmlns:p14="http://schemas.microsoft.com/office/powerpoint/2010/main" val="37905257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 4">
            <a:extLst>
              <a:ext uri="{FF2B5EF4-FFF2-40B4-BE49-F238E27FC236}">
                <a16:creationId xmlns:a16="http://schemas.microsoft.com/office/drawing/2014/main" id="{C3962269-9005-487B-9C54-90CDC39035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5960420"/>
              </p:ext>
            </p:extLst>
          </p:nvPr>
        </p:nvGraphicFramePr>
        <p:xfrm>
          <a:off x="140935" y="724820"/>
          <a:ext cx="6576130" cy="8564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02111">
                  <a:extLst>
                    <a:ext uri="{9D8B030D-6E8A-4147-A177-3AD203B41FA5}">
                      <a16:colId xmlns:a16="http://schemas.microsoft.com/office/drawing/2014/main" val="1777985730"/>
                    </a:ext>
                  </a:extLst>
                </a:gridCol>
                <a:gridCol w="2274019">
                  <a:extLst>
                    <a:ext uri="{9D8B030D-6E8A-4147-A177-3AD203B41FA5}">
                      <a16:colId xmlns:a16="http://schemas.microsoft.com/office/drawing/2014/main" val="981563579"/>
                    </a:ext>
                  </a:extLst>
                </a:gridCol>
              </a:tblGrid>
              <a:tr h="856428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nb-NO" sz="1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 elevene motivasjon for læring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nb-NO" sz="12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200" b="1" i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🔍1. Skap mestringsopplevelser</a:t>
                      </a:r>
                    </a:p>
                    <a:p>
                      <a:r>
                        <a:rPr lang="nb-NO" sz="1200" b="0" i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Tilpass oppgaver slik at alle elever opplever </a:t>
                      </a:r>
                      <a:r>
                        <a:rPr lang="nb-NO" sz="1200" b="1" i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mestring</a:t>
                      </a:r>
                      <a:r>
                        <a:rPr lang="nb-NO" sz="1200" b="0" i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r>
                        <a:rPr lang="nb-NO" sz="1200" b="0" i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Del opp læringsmål i små, oppnåelige steg.</a:t>
                      </a:r>
                    </a:p>
                    <a:p>
                      <a:r>
                        <a:rPr lang="nb-NO" sz="1200" b="0" i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Gi </a:t>
                      </a:r>
                      <a:r>
                        <a:rPr lang="nb-NO" sz="1200" b="1" i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hyppig og konkret tilbakemelding</a:t>
                      </a:r>
                      <a:r>
                        <a:rPr lang="nb-NO" sz="1200" b="0" i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som viser fremgang.</a:t>
                      </a:r>
                    </a:p>
                    <a:p>
                      <a:r>
                        <a:rPr lang="nb-NO" sz="12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Mestring gir selvtillit og lyst til å lære mer.</a:t>
                      </a:r>
                    </a:p>
                    <a:p>
                      <a:r>
                        <a:rPr lang="nb-NO" sz="1200" b="1" i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🎯 2. Sett tydelige og meningsfulle mål</a:t>
                      </a:r>
                    </a:p>
                    <a:p>
                      <a:r>
                        <a:rPr lang="nb-NO" sz="1200" b="0" i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Involver elevene i å sette egne læringsmål.</a:t>
                      </a:r>
                    </a:p>
                    <a:p>
                      <a:r>
                        <a:rPr lang="nb-NO" sz="1200" b="0" i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Bruk visuelle </a:t>
                      </a:r>
                      <a:r>
                        <a:rPr lang="nb-NO" sz="1200" b="0" i="0" kern="120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målskjemaer</a:t>
                      </a:r>
                      <a:r>
                        <a:rPr lang="nb-NO" sz="1200" b="0" i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eller loggbøker.</a:t>
                      </a:r>
                    </a:p>
                    <a:p>
                      <a:r>
                        <a:rPr lang="nb-NO" sz="1200" b="0" i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Koble målene til elevenes interesser og hverdagsliv.</a:t>
                      </a:r>
                    </a:p>
                    <a:p>
                      <a:r>
                        <a:rPr lang="nb-NO" sz="12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Når elevene forstår </a:t>
                      </a:r>
                      <a:r>
                        <a:rPr lang="nb-NO" sz="1200" b="0" i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hvorfor</a:t>
                      </a:r>
                      <a:r>
                        <a:rPr lang="nb-NO" sz="12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de lærer, øker engasjementet.</a:t>
                      </a:r>
                    </a:p>
                    <a:p>
                      <a:r>
                        <a:rPr lang="nb-NO" sz="1200" b="1" i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🧠 3. Tilpass undervisningen til elevenes nivå og behov</a:t>
                      </a:r>
                    </a:p>
                    <a:p>
                      <a:r>
                        <a:rPr lang="nb-NO" sz="1200" b="0" i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Differensier innhold, metode og tempo.</a:t>
                      </a:r>
                    </a:p>
                    <a:p>
                      <a:r>
                        <a:rPr lang="nb-NO" sz="1200" b="0" i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Bruk fleksible grupper og varierte arbeidsformer.</a:t>
                      </a:r>
                    </a:p>
                    <a:p>
                      <a:r>
                        <a:rPr lang="nb-NO" sz="1200" b="0" i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Gi ekstra støtte til elever med faglige utfordringer – uten å stigmatisere.</a:t>
                      </a:r>
                    </a:p>
                    <a:p>
                      <a:r>
                        <a:rPr lang="nb-NO" sz="12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Tilpasning gir trygghet og reduserer frustrasjon.</a:t>
                      </a:r>
                    </a:p>
                    <a:p>
                      <a:r>
                        <a:rPr lang="nb-NO" sz="1200" b="1" i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🤝 4. Bygg gode relasjoner og et trygt læringsmiljø</a:t>
                      </a:r>
                    </a:p>
                    <a:p>
                      <a:r>
                        <a:rPr lang="nb-NO" sz="1200" b="0" i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Vis interesse for hver enkelt elev.</a:t>
                      </a:r>
                    </a:p>
                    <a:p>
                      <a:r>
                        <a:rPr lang="nb-NO" sz="1200" b="0" i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Skap en kultur der det er lov å prøve og feile.</a:t>
                      </a:r>
                    </a:p>
                    <a:p>
                      <a:r>
                        <a:rPr lang="nb-NO" sz="1200" b="0" i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Bruk samarbeid og dialog som en del av undervisningen.</a:t>
                      </a:r>
                    </a:p>
                    <a:p>
                      <a:r>
                        <a:rPr lang="nb-NO" sz="12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Trygghet og tilhørighet er grunnlag for motivasjon.</a:t>
                      </a:r>
                    </a:p>
                    <a:p>
                      <a:r>
                        <a:rPr lang="nb-NO" sz="1200" b="1" i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🎲 5. Bruk varierte og engasjerende metoder</a:t>
                      </a:r>
                    </a:p>
                    <a:p>
                      <a:r>
                        <a:rPr lang="nb-NO" sz="1200" b="0" i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Spill, lek, utforsking og praktiske oppgaver.</a:t>
                      </a:r>
                    </a:p>
                    <a:p>
                      <a:r>
                        <a:rPr lang="nb-NO" sz="1200" b="0" i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Digitale verktøy og kreative uttrykksformer.</a:t>
                      </a:r>
                    </a:p>
                    <a:p>
                      <a:r>
                        <a:rPr lang="nb-NO" sz="1200" b="0" i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Elevaktive metoder som stasjonsundervisning og prosjektarbeid.</a:t>
                      </a:r>
                    </a:p>
                    <a:p>
                      <a:r>
                        <a:rPr lang="nb-NO" sz="12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Variasjon holder interessen oppe og gir flere innganger til læring.</a:t>
                      </a:r>
                    </a:p>
                    <a:p>
                      <a:r>
                        <a:rPr lang="nb-NO" sz="1200" b="1" i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💬 6. Gi elevene medbestemmelse og ansvar</a:t>
                      </a:r>
                    </a:p>
                    <a:p>
                      <a:r>
                        <a:rPr lang="nb-NO" sz="1200" b="0" i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La elevene velge mellom oppgaver, temaer eller arbeidsformer.</a:t>
                      </a:r>
                    </a:p>
                    <a:p>
                      <a:r>
                        <a:rPr lang="nb-NO" sz="1200" b="0" i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Bruk elevråd, refleksjon og samtaler for å involvere dem.</a:t>
                      </a:r>
                    </a:p>
                    <a:p>
                      <a:r>
                        <a:rPr lang="nb-NO" sz="1200" b="0" i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Gi ansvar for egen læring i passende doser.</a:t>
                      </a:r>
                    </a:p>
                    <a:p>
                      <a:r>
                        <a:rPr lang="nb-NO" sz="12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Medbestemmelse gir eierskap og indre motivasjon.</a:t>
                      </a:r>
                    </a:p>
                    <a:p>
                      <a:r>
                        <a:rPr lang="nb-NO" sz="1200" b="1" i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📊 7. Følg opp og feir fremgang</a:t>
                      </a:r>
                    </a:p>
                    <a:p>
                      <a:r>
                        <a:rPr lang="nb-NO" sz="1200" b="0" i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Bruk logg, portefølje eller visuell </a:t>
                      </a:r>
                      <a:r>
                        <a:rPr lang="nb-NO" sz="1200" b="0" i="0" kern="120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fremgangsmåler</a:t>
                      </a:r>
                      <a:r>
                        <a:rPr lang="nb-NO" sz="1200" b="0" i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r>
                        <a:rPr lang="nb-NO" sz="1200" b="0" i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Marker små og store fremskritt – både faglig og sosialt.</a:t>
                      </a:r>
                    </a:p>
                    <a:p>
                      <a:r>
                        <a:rPr lang="nb-NO" sz="1200" b="0" i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Involver hjemmet i å støtte og feire læring.</a:t>
                      </a:r>
                    </a:p>
                    <a:p>
                      <a:r>
                        <a:rPr lang="nb-NO" sz="12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Anerkjennelse styrker motivasjon og innsats.</a:t>
                      </a:r>
                      <a:endParaRPr lang="nb-NO" sz="1200" b="1" i="0" u="none" strike="noStrike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lvl="0" indent="0">
                        <a:buNone/>
                      </a:pPr>
                      <a:endParaRPr lang="nb-NO" sz="1100" b="1" i="0" u="none" strike="noStrike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200" b="1" i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Hvordan fremme åpent tankesett i klassen?</a:t>
                      </a:r>
                    </a:p>
                    <a:p>
                      <a:endParaRPr lang="nb-NO" sz="1200" b="1" i="0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nb-NO" sz="1200" b="1" i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Ros innsats, strategi og utholdenhet</a:t>
                      </a:r>
                      <a:r>
                        <a:rPr lang="nb-NO" sz="1200" b="0" i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ikke bare resultat.</a:t>
                      </a:r>
                    </a:p>
                    <a:p>
                      <a:endParaRPr lang="nb-NO" sz="1200" b="0" i="0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nb-NO" sz="1200" b="1" i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Modeller selv</a:t>
                      </a:r>
                      <a:r>
                        <a:rPr lang="nb-NO" sz="1200" b="0" i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hvordan du lærer av feil og utfordringer.</a:t>
                      </a:r>
                    </a:p>
                    <a:p>
                      <a:r>
                        <a:rPr lang="nb-NO" sz="1200" b="0" i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Bruk uttrykk som:</a:t>
                      </a:r>
                    </a:p>
                    <a:p>
                      <a:pPr lvl="1"/>
                      <a:r>
                        <a:rPr lang="nb-NO" sz="1200" b="0" i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«Du kan ikke dette </a:t>
                      </a:r>
                      <a:r>
                        <a:rPr lang="nb-NO" sz="1200" b="0" i="1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enda</a:t>
                      </a:r>
                      <a:r>
                        <a:rPr lang="nb-NO" sz="1200" b="0" i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.»</a:t>
                      </a:r>
                    </a:p>
                    <a:p>
                      <a:pPr lvl="1"/>
                      <a:r>
                        <a:rPr lang="nb-NO" sz="1200" b="0" i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«Hva lærte du av dette forsøket?»</a:t>
                      </a:r>
                    </a:p>
                    <a:p>
                      <a:pPr lvl="1"/>
                      <a:r>
                        <a:rPr lang="nb-NO" sz="1200" b="0" i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«Hvilken strategi brukte du?»</a:t>
                      </a:r>
                    </a:p>
                    <a:p>
                      <a:pPr lvl="1"/>
                      <a:endParaRPr lang="nb-NO" sz="1200" b="0" i="0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nb-NO" sz="1200" b="1" i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Lag en kultur der det er trygt å feile</a:t>
                      </a:r>
                      <a:r>
                        <a:rPr lang="nb-NO" sz="1200" b="0" i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og prøve på nytt.</a:t>
                      </a:r>
                    </a:p>
                    <a:p>
                      <a:pPr marL="0" lvl="0" indent="0">
                        <a:buNone/>
                      </a:pPr>
                      <a:endParaRPr lang="nb-NO" sz="1100" b="1" i="0" u="none" strike="noStrike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3680276"/>
                  </a:ext>
                </a:extLst>
              </a:tr>
            </a:tbl>
          </a:graphicData>
        </a:graphic>
      </p:graphicFrame>
      <p:sp>
        <p:nvSpPr>
          <p:cNvPr id="5" name="Tittel 4">
            <a:extLst>
              <a:ext uri="{FF2B5EF4-FFF2-40B4-BE49-F238E27FC236}">
                <a16:creationId xmlns:a16="http://schemas.microsoft.com/office/drawing/2014/main" id="{C8AD91EF-F894-4F9E-8A8B-12CDFA9C4B0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166946"/>
            <a:ext cx="6858000" cy="40011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20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Motivasjon</a:t>
            </a:r>
            <a:endParaRPr kumimoji="0" lang="nb-NO" sz="20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AC8B951C-489E-4E6E-A535-32B7C0A47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C614-853D-4D43-8A0F-9A7CA2316DD2}" type="slidenum">
              <a:rPr lang="nb-NO" smtClean="0"/>
              <a:t>7</a:t>
            </a:fld>
            <a:endParaRPr lang="nb-NO"/>
          </a:p>
        </p:txBody>
      </p:sp>
      <p:pic>
        <p:nvPicPr>
          <p:cNvPr id="6" name="Grafikk 5" descr="Hjemme1 kontur">
            <a:hlinkClick r:id="rId2" action="ppaction://hlinksldjump"/>
            <a:extLst>
              <a:ext uri="{FF2B5EF4-FFF2-40B4-BE49-F238E27FC236}">
                <a16:creationId xmlns:a16="http://schemas.microsoft.com/office/drawing/2014/main" id="{DDE1002F-5CD2-3D07-4719-0C03926298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" y="9525000"/>
            <a:ext cx="348586" cy="348586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230C8E0E-8143-1BDE-A32C-87F38A844F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4605" y="5732585"/>
            <a:ext cx="1880766" cy="2814285"/>
          </a:xfrm>
          <a:prstGeom prst="rect">
            <a:avLst/>
          </a:prstGeom>
        </p:spPr>
      </p:pic>
      <p:sp>
        <p:nvSpPr>
          <p:cNvPr id="2" name="Plassholder for bunntekst 5">
            <a:extLst>
              <a:ext uri="{FF2B5EF4-FFF2-40B4-BE49-F238E27FC236}">
                <a16:creationId xmlns:a16="http://schemas.microsoft.com/office/drawing/2014/main" id="{2A0D59D0-E03C-6CF8-8225-30FCB52E182F}"/>
              </a:ext>
            </a:extLst>
          </p:cNvPr>
          <p:cNvSpPr txBox="1">
            <a:spLocks/>
          </p:cNvSpPr>
          <p:nvPr/>
        </p:nvSpPr>
        <p:spPr>
          <a:xfrm>
            <a:off x="2251306" y="9346183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/>
              <a:t>©Risøroppvekst – plan for intensiv opplæring</a:t>
            </a:r>
          </a:p>
        </p:txBody>
      </p:sp>
    </p:spTree>
    <p:extLst>
      <p:ext uri="{BB962C8B-B14F-4D97-AF65-F5344CB8AC3E}">
        <p14:creationId xmlns:p14="http://schemas.microsoft.com/office/powerpoint/2010/main" val="9794416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9B59DD7-DA78-036F-72E5-8B408152B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16590"/>
            <a:ext cx="6858000" cy="2869809"/>
          </a:xfrm>
          <a:solidFill>
            <a:schemeClr val="accent6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nb-NO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Lesing og skriving - kjennetegn	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338CB52-21D4-CF11-225A-348166449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C614-853D-4D43-8A0F-9A7CA2316DD2}" type="slidenum">
              <a:rPr lang="nb-NO" smtClean="0"/>
              <a:t>8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93283B35-8A6E-26B8-81DA-CF0F5E4E8173}"/>
              </a:ext>
            </a:extLst>
          </p:cNvPr>
          <p:cNvSpPr txBox="1">
            <a:spLocks/>
          </p:cNvSpPr>
          <p:nvPr/>
        </p:nvSpPr>
        <p:spPr>
          <a:xfrm>
            <a:off x="2251306" y="9346183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/>
              <a:t>©Risøroppvekst – plan for intensiv opplæring</a:t>
            </a:r>
          </a:p>
        </p:txBody>
      </p:sp>
    </p:spTree>
    <p:extLst>
      <p:ext uri="{BB962C8B-B14F-4D97-AF65-F5344CB8AC3E}">
        <p14:creationId xmlns:p14="http://schemas.microsoft.com/office/powerpoint/2010/main" val="26628561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239DDF-33F3-0A68-2147-B9CFF04AAE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 4">
            <a:extLst>
              <a:ext uri="{FF2B5EF4-FFF2-40B4-BE49-F238E27FC236}">
                <a16:creationId xmlns:a16="http://schemas.microsoft.com/office/drawing/2014/main" id="{F5A844CD-7F88-02EA-A798-F0C810B631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5676613"/>
              </p:ext>
            </p:extLst>
          </p:nvPr>
        </p:nvGraphicFramePr>
        <p:xfrm>
          <a:off x="140935" y="724820"/>
          <a:ext cx="6576130" cy="8564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76130">
                  <a:extLst>
                    <a:ext uri="{9D8B030D-6E8A-4147-A177-3AD203B41FA5}">
                      <a16:colId xmlns:a16="http://schemas.microsoft.com/office/drawing/2014/main" val="1777985730"/>
                    </a:ext>
                  </a:extLst>
                </a:gridCol>
              </a:tblGrid>
              <a:tr h="8564280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lang="nb-NO" sz="14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Digitale ressurser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nb-NO" sz="14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nb-NO" sz="1400">
                          <a:latin typeface="Arial" panose="020B0604020202020204" pitchFamily="34" charset="0"/>
                          <a:cs typeface="Arial" panose="020B0604020202020204" pitchFamily="34" charset="0"/>
                          <a:hlinkClick r:id="rId2"/>
                        </a:rPr>
                        <a:t>Tid for lesing </a:t>
                      </a:r>
                      <a:r>
                        <a:rPr lang="nb-NO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 opplegg og teori fra lesesenteret, mange gode opplegg man kan bruke med elevene og </a:t>
                      </a:r>
                      <a:r>
                        <a:rPr lang="nb-NO" sz="140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webinarer</a:t>
                      </a:r>
                      <a:r>
                        <a:rPr lang="nb-NO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dere kan bruke for med faglig trygghet til dere selv. </a:t>
                      </a: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nb-NO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nb-NO" sz="1400">
                          <a:latin typeface="Arial" panose="020B0604020202020204" pitchFamily="34" charset="0"/>
                          <a:cs typeface="Arial" panose="020B0604020202020204" pitchFamily="34" charset="0"/>
                          <a:hlinkClick r:id="rId3"/>
                        </a:rPr>
                        <a:t>Skrivesenteret</a:t>
                      </a:r>
                      <a:r>
                        <a:rPr lang="nb-NO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opplegg fra skrivesenteret du kan bruke med elevene. </a:t>
                      </a: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nb-NO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nb-NO" sz="1400">
                          <a:latin typeface="Arial" panose="020B0604020202020204" pitchFamily="34" charset="0"/>
                          <a:cs typeface="Arial" panose="020B0604020202020204" pitchFamily="34" charset="0"/>
                          <a:hlinkClick r:id="rId4"/>
                        </a:rPr>
                        <a:t>Lesesenteret</a:t>
                      </a:r>
                      <a:r>
                        <a:rPr lang="nb-NO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Opplegg fra lesesenteret som du kan bruke med elevene eller til egen kompetanseheving. </a:t>
                      </a: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nb-NO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nb-NO" sz="1400"/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nb-NO" sz="1400"/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nb-NO" sz="1400"/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nb-NO" sz="1400" b="1" i="0" u="none" strike="noStrike" noProof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Litteratur:</a:t>
                      </a:r>
                    </a:p>
                    <a:p>
                      <a:pPr marL="0" lvl="0" indent="0">
                        <a:buNone/>
                      </a:pPr>
                      <a:endParaRPr lang="nb-NO" sz="1400" b="1" i="0" u="none" strike="noStrike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lvl="0" indent="0">
                        <a:buNone/>
                      </a:pPr>
                      <a:endParaRPr lang="nb-NO" sz="1400" b="1" i="0" u="none" strike="noStrike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lvl="0">
                        <a:buNone/>
                      </a:pPr>
                      <a:endParaRPr lang="nb-NO" sz="1400" b="1" i="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>
                        <a:buNone/>
                      </a:pPr>
                      <a:endParaRPr lang="nb-NO" sz="1400" b="1" i="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>
                        <a:buNone/>
                      </a:pPr>
                      <a:endParaRPr lang="nb-NO" sz="1400" b="1" i="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0" indent="0">
                        <a:buNone/>
                      </a:pPr>
                      <a:endParaRPr lang="nb-NO" sz="1400" b="1" i="0" u="none" strike="noStrike" noProof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571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3680276"/>
                  </a:ext>
                </a:extLst>
              </a:tr>
            </a:tbl>
          </a:graphicData>
        </a:graphic>
      </p:graphicFrame>
      <p:sp>
        <p:nvSpPr>
          <p:cNvPr id="5" name="Tittel 4">
            <a:extLst>
              <a:ext uri="{FF2B5EF4-FFF2-40B4-BE49-F238E27FC236}">
                <a16:creationId xmlns:a16="http://schemas.microsoft.com/office/drawing/2014/main" id="{E34A514E-93B9-EDD9-8582-11D7FEE55E8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166946"/>
            <a:ext cx="6858000" cy="40011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lang="nb-NO" sz="2000">
                <a:solidFill>
                  <a:schemeClr val="bg1"/>
                </a:solidFill>
                <a:latin typeface="Arial"/>
                <a:ea typeface="+mn-ea"/>
                <a:cs typeface="Arial"/>
              </a:rPr>
              <a:t>Tips til ressurser i lesing og skriving</a:t>
            </a:r>
            <a:endParaRPr lang="en-US">
              <a:solidFill>
                <a:schemeClr val="bg1"/>
              </a:solidFill>
              <a:ea typeface="+mn-ea"/>
            </a:endParaRP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0A5D9F68-8CAF-EF81-2A67-86A858A2A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C614-853D-4D43-8A0F-9A7CA2316DD2}" type="slidenum">
              <a:rPr lang="nb-NO" smtClean="0"/>
              <a:t>9</a:t>
            </a:fld>
            <a:endParaRPr lang="nb-NO"/>
          </a:p>
        </p:txBody>
      </p:sp>
      <p:pic>
        <p:nvPicPr>
          <p:cNvPr id="6" name="Grafikk 5" descr="Hjemme1 kontur">
            <a:hlinkClick r:id="rId5" action="ppaction://hlinksldjump"/>
            <a:extLst>
              <a:ext uri="{FF2B5EF4-FFF2-40B4-BE49-F238E27FC236}">
                <a16:creationId xmlns:a16="http://schemas.microsoft.com/office/drawing/2014/main" id="{04BE7CA8-513B-04F8-B0F8-0252DA427C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" y="9525000"/>
            <a:ext cx="348586" cy="348586"/>
          </a:xfrm>
          <a:prstGeom prst="rect">
            <a:avLst/>
          </a:prstGeom>
        </p:spPr>
      </p:pic>
      <p:sp>
        <p:nvSpPr>
          <p:cNvPr id="2" name="Plassholder for bunntekst 5">
            <a:extLst>
              <a:ext uri="{FF2B5EF4-FFF2-40B4-BE49-F238E27FC236}">
                <a16:creationId xmlns:a16="http://schemas.microsoft.com/office/drawing/2014/main" id="{B1DB1FBE-FCF6-AA38-FA15-BE99C90F016D}"/>
              </a:ext>
            </a:extLst>
          </p:cNvPr>
          <p:cNvSpPr txBox="1">
            <a:spLocks/>
          </p:cNvSpPr>
          <p:nvPr/>
        </p:nvSpPr>
        <p:spPr>
          <a:xfrm>
            <a:off x="2251306" y="9346183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/>
              <a:t>©Risøroppvekst – plan for intensiv opplæring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DC81CE55-80E8-F954-1635-727B22DDF9A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5163" y="4534506"/>
            <a:ext cx="1104908" cy="1533536"/>
          </a:xfrm>
          <a:prstGeom prst="rect">
            <a:avLst/>
          </a:prstGeom>
        </p:spPr>
      </p:pic>
      <p:pic>
        <p:nvPicPr>
          <p:cNvPr id="13" name="Bilde 12">
            <a:extLst>
              <a:ext uri="{FF2B5EF4-FFF2-40B4-BE49-F238E27FC236}">
                <a16:creationId xmlns:a16="http://schemas.microsoft.com/office/drawing/2014/main" id="{77966D54-A420-5957-B8BF-2D5030C2EE2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63093" y="4895310"/>
            <a:ext cx="1103398" cy="1533536"/>
          </a:xfrm>
          <a:prstGeom prst="rect">
            <a:avLst/>
          </a:prstGeom>
        </p:spPr>
      </p:pic>
      <p:pic>
        <p:nvPicPr>
          <p:cNvPr id="15" name="Bilde 14">
            <a:extLst>
              <a:ext uri="{FF2B5EF4-FFF2-40B4-BE49-F238E27FC236}">
                <a16:creationId xmlns:a16="http://schemas.microsoft.com/office/drawing/2014/main" id="{87A3B20E-45C6-9828-DC82-408335F5B25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6484" y="4540204"/>
            <a:ext cx="1251446" cy="1742315"/>
          </a:xfrm>
          <a:prstGeom prst="rect">
            <a:avLst/>
          </a:prstGeom>
        </p:spPr>
      </p:pic>
      <p:pic>
        <p:nvPicPr>
          <p:cNvPr id="17" name="Bilde 16">
            <a:extLst>
              <a:ext uri="{FF2B5EF4-FFF2-40B4-BE49-F238E27FC236}">
                <a16:creationId xmlns:a16="http://schemas.microsoft.com/office/drawing/2014/main" id="{3298435D-41DC-13E1-2ECC-C1A22E98620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99190" y="6538792"/>
            <a:ext cx="1252643" cy="1808163"/>
          </a:xfrm>
          <a:prstGeom prst="rect">
            <a:avLst/>
          </a:prstGeom>
        </p:spPr>
      </p:pic>
      <p:pic>
        <p:nvPicPr>
          <p:cNvPr id="19" name="Bilde 18">
            <a:extLst>
              <a:ext uri="{FF2B5EF4-FFF2-40B4-BE49-F238E27FC236}">
                <a16:creationId xmlns:a16="http://schemas.microsoft.com/office/drawing/2014/main" id="{7C3DEF91-8F97-FF80-70C8-11EE9963845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069719" y="6422215"/>
            <a:ext cx="1103398" cy="1561952"/>
          </a:xfrm>
          <a:prstGeom prst="rect">
            <a:avLst/>
          </a:prstGeom>
        </p:spPr>
      </p:pic>
      <p:pic>
        <p:nvPicPr>
          <p:cNvPr id="21" name="Bilde 20">
            <a:extLst>
              <a:ext uri="{FF2B5EF4-FFF2-40B4-BE49-F238E27FC236}">
                <a16:creationId xmlns:a16="http://schemas.microsoft.com/office/drawing/2014/main" id="{2592C687-03B1-5AC0-404A-58D865A5DC0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504038" y="6864938"/>
            <a:ext cx="800106" cy="1143008"/>
          </a:xfrm>
          <a:prstGeom prst="rect">
            <a:avLst/>
          </a:prstGeom>
        </p:spPr>
      </p:pic>
      <p:pic>
        <p:nvPicPr>
          <p:cNvPr id="7" name="Bilde 6" descr="Et bilde som inneholder tekst, Font, skjermbilde, logo&#10;&#10;KI-generert innhold kan være feil.">
            <a:extLst>
              <a:ext uri="{FF2B5EF4-FFF2-40B4-BE49-F238E27FC236}">
                <a16:creationId xmlns:a16="http://schemas.microsoft.com/office/drawing/2014/main" id="{C0DF7494-45DD-AC0B-1965-9FB1C1FC24E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717510" y="6861610"/>
            <a:ext cx="1528868" cy="1863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8157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764D98BF4D51042856938944F8A03C2" ma:contentTypeVersion="4" ma:contentTypeDescription="Create a new document." ma:contentTypeScope="" ma:versionID="a22b72d3400e242118a38df216dff43d">
  <xsd:schema xmlns:xsd="http://www.w3.org/2001/XMLSchema" xmlns:xs="http://www.w3.org/2001/XMLSchema" xmlns:p="http://schemas.microsoft.com/office/2006/metadata/properties" xmlns:ns2="50f8446e-afd4-45cc-a656-1e2e57e9c224" targetNamespace="http://schemas.microsoft.com/office/2006/metadata/properties" ma:root="true" ma:fieldsID="62cbcb90d422fd9a22bc3f8c925baff0" ns2:_="">
    <xsd:import namespace="50f8446e-afd4-45cc-a656-1e2e57e9c22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f8446e-afd4-45cc-a656-1e2e57e9c22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8BF6838-FC43-4852-92AA-2125E4BB8272}">
  <ds:schemaRefs>
    <ds:schemaRef ds:uri="50f8446e-afd4-45cc-a656-1e2e57e9c22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02EDBAC0-E796-4101-B9AF-3421FA40B08A}">
  <ds:schemaRefs>
    <ds:schemaRef ds:uri="http://schemas.microsoft.com/office/2006/metadata/properties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purl.org/dc/elements/1.1/"/>
    <ds:schemaRef ds:uri="http://purl.org/dc/terms/"/>
    <ds:schemaRef ds:uri="http://www.w3.org/XML/1998/namespace"/>
    <ds:schemaRef ds:uri="http://schemas.microsoft.com/office/infopath/2007/PartnerControls"/>
    <ds:schemaRef ds:uri="50f8446e-afd4-45cc-a656-1e2e57e9c224"/>
  </ds:schemaRefs>
</ds:datastoreItem>
</file>

<file path=customXml/itemProps3.xml><?xml version="1.0" encoding="utf-8"?>
<ds:datastoreItem xmlns:ds="http://schemas.openxmlformats.org/officeDocument/2006/customXml" ds:itemID="{81376168-9C13-4F43-A92B-59A7CCA8BD0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4518</Words>
  <Application>Microsoft Office PowerPoint</Application>
  <PresentationFormat>A4 (210 x 297 mm)</PresentationFormat>
  <Paragraphs>740</Paragraphs>
  <Slides>22</Slides>
  <Notes>2</Notes>
  <HiddenSlides>0</HiddenSlides>
  <MMClips>0</MMClips>
  <ScaleCrop>false</ScaleCrop>
  <HeadingPairs>
    <vt:vector size="6" baseType="variant">
      <vt:variant>
        <vt:lpstr>Brukte skrifter</vt:lpstr>
      </vt:variant>
      <vt:variant>
        <vt:i4>7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22</vt:i4>
      </vt:variant>
    </vt:vector>
  </HeadingPairs>
  <TitlesOfParts>
    <vt:vector size="30" baseType="lpstr">
      <vt:lpstr>Arial</vt:lpstr>
      <vt:lpstr>Calibri</vt:lpstr>
      <vt:lpstr>Calibri Light</vt:lpstr>
      <vt:lpstr>Montserrat</vt:lpstr>
      <vt:lpstr>Roboto</vt:lpstr>
      <vt:lpstr>Wingdings</vt:lpstr>
      <vt:lpstr>Wingdings,Sans-Serif</vt:lpstr>
      <vt:lpstr>Office-tema</vt:lpstr>
      <vt:lpstr>PowerPoint-presentasjon</vt:lpstr>
      <vt:lpstr>PowerPoint-presentasjon</vt:lpstr>
      <vt:lpstr>Hva er intensiv opplæring?</vt:lpstr>
      <vt:lpstr>Kartleggingsplan</vt:lpstr>
      <vt:lpstr>Oppdage og kartlegge behov for intensiv opplæring</vt:lpstr>
      <vt:lpstr>Organisering av intensive kurs</vt:lpstr>
      <vt:lpstr>Motivasjon</vt:lpstr>
      <vt:lpstr>Lesing og skriving - kjennetegn </vt:lpstr>
      <vt:lpstr>Tips til ressurser i lesing og skriving</vt:lpstr>
      <vt:lpstr>Sjekkliste for lesing og skriving på 1.trinn</vt:lpstr>
      <vt:lpstr>Sjekkliste for lesing og skriving på 2.trinn</vt:lpstr>
      <vt:lpstr>Sjekkliste for lesing og skriving på 3.trinn</vt:lpstr>
      <vt:lpstr>Sjekkliste for lesing og skriving på 4.trinn</vt:lpstr>
      <vt:lpstr>  Regning - kjennetegn </vt:lpstr>
      <vt:lpstr>Tips til ressurser i regning</vt:lpstr>
      <vt:lpstr>Sjekkliste regning på 1. trinn</vt:lpstr>
      <vt:lpstr>Sjekkliste regning etter 2. trinn</vt:lpstr>
      <vt:lpstr>Sjekkliste regning etter 3. trinn</vt:lpstr>
      <vt:lpstr>Sjekkliste regning etter 4. trinn</vt:lpstr>
      <vt:lpstr>Opplegg - Regning</vt:lpstr>
      <vt:lpstr>Opplegg – Lesing og skriving</vt:lpstr>
      <vt:lpstr>Mal for dokumentasjon av intensiv opplæring Ligger i sikker sak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Christensen, Silje</dc:creator>
  <cp:lastModifiedBy>Hoel, Esther Kristine</cp:lastModifiedBy>
  <cp:revision>1</cp:revision>
  <cp:lastPrinted>2025-09-12T06:30:00Z</cp:lastPrinted>
  <dcterms:created xsi:type="dcterms:W3CDTF">2023-02-08T08:27:17Z</dcterms:created>
  <dcterms:modified xsi:type="dcterms:W3CDTF">2026-03-10T11:02:13Z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0x010100E764D98BF4D51042856938944F8A03C2</vt:lpwstr>
  </property>
</Properties>
</file>