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7" r:id="rId5"/>
    <p:sldId id="258" r:id="rId6"/>
    <p:sldId id="259" r:id="rId7"/>
    <p:sldId id="260" r:id="rId8"/>
    <p:sldId id="261" r:id="rId9"/>
    <p:sldId id="262" r:id="rId10"/>
    <p:sldId id="263" r:id="rId11"/>
    <p:sldId id="264"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7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9E767-F2AB-4EA7-9245-53F1BAA611DA}" v="780" dt="2025-05-13T08:28:09.251"/>
    <p1510:client id="{64E0F558-C783-4768-AEAA-4EBC6A5FD424}" v="1" dt="2025-05-13T19:51:04.80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D1BF0-2583-4DCE-96AF-ED401157D580}" type="datetimeFigureOut">
              <a:rPr lang="nb-NO" smtClean="0"/>
              <a:t>13.05.2025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5FEFF-397A-444C-86EC-517BAAA8C01E}" type="slidenum">
              <a:rPr lang="nb-NO" smtClean="0"/>
              <a:t>‹#›</a:t>
            </a:fld>
            <a:endParaRPr lang="nb-NO"/>
          </a:p>
        </p:txBody>
      </p:sp>
    </p:spTree>
    <p:extLst>
      <p:ext uri="{BB962C8B-B14F-4D97-AF65-F5344CB8AC3E}">
        <p14:creationId xmlns:p14="http://schemas.microsoft.com/office/powerpoint/2010/main" val="8210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7AA704-345E-3144-ADD0-AD2AB2FF574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2E0B04B-8832-A54D-8E61-15C155CAB0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F4CC878-7401-3B4A-B447-9F5FAB0F1097}"/>
              </a:ext>
            </a:extLst>
          </p:cNvPr>
          <p:cNvSpPr>
            <a:spLocks noGrp="1"/>
          </p:cNvSpPr>
          <p:nvPr>
            <p:ph type="dt" sz="half" idx="10"/>
          </p:nvPr>
        </p:nvSpPr>
        <p:spPr/>
        <p:txBody>
          <a:bodyPr/>
          <a:lstStyle/>
          <a:p>
            <a:fld id="{551A9F71-FF77-B249-909D-A8CC305F6396}" type="datetimeFigureOut">
              <a:rPr lang="nb-NO" smtClean="0"/>
              <a:t>13.05.2025</a:t>
            </a:fld>
            <a:endParaRPr lang="nb-NO"/>
          </a:p>
        </p:txBody>
      </p:sp>
      <p:sp>
        <p:nvSpPr>
          <p:cNvPr id="5" name="Plassholder for bunntekst 4">
            <a:extLst>
              <a:ext uri="{FF2B5EF4-FFF2-40B4-BE49-F238E27FC236}">
                <a16:creationId xmlns:a16="http://schemas.microsoft.com/office/drawing/2014/main" id="{57220FC7-A37D-1F4E-8437-A73784456FE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F921F82-72E5-B640-9EA0-29F6FDE75029}"/>
              </a:ext>
            </a:extLst>
          </p:cNvPr>
          <p:cNvSpPr>
            <a:spLocks noGrp="1"/>
          </p:cNvSpPr>
          <p:nvPr>
            <p:ph type="sldNum" sz="quarter" idx="12"/>
          </p:nvPr>
        </p:nvSpPr>
        <p:spPr/>
        <p:txBody>
          <a:bodyPr/>
          <a:lstStyle/>
          <a:p>
            <a:fld id="{434CCEBE-B1EA-D040-89B7-BFAEDECF46CE}" type="slidenum">
              <a:rPr lang="nb-NO" smtClean="0"/>
              <a:t>‹#›</a:t>
            </a:fld>
            <a:endParaRPr lang="nb-NO"/>
          </a:p>
        </p:txBody>
      </p:sp>
    </p:spTree>
    <p:extLst>
      <p:ext uri="{BB962C8B-B14F-4D97-AF65-F5344CB8AC3E}">
        <p14:creationId xmlns:p14="http://schemas.microsoft.com/office/powerpoint/2010/main" val="144220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924D6A-6138-3044-92CC-212DB1AA814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63E45C7-C93F-9F46-8363-2DCA37CC0D2D}"/>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7606CF0-5A48-DC42-8FD8-0A9B65D61159}"/>
              </a:ext>
            </a:extLst>
          </p:cNvPr>
          <p:cNvSpPr>
            <a:spLocks noGrp="1"/>
          </p:cNvSpPr>
          <p:nvPr>
            <p:ph type="dt" sz="half" idx="10"/>
          </p:nvPr>
        </p:nvSpPr>
        <p:spPr/>
        <p:txBody>
          <a:bodyPr/>
          <a:lstStyle/>
          <a:p>
            <a:fld id="{551A9F71-FF77-B249-909D-A8CC305F6396}" type="datetimeFigureOut">
              <a:rPr lang="nb-NO" smtClean="0"/>
              <a:t>13.05.2025</a:t>
            </a:fld>
            <a:endParaRPr lang="nb-NO"/>
          </a:p>
        </p:txBody>
      </p:sp>
      <p:sp>
        <p:nvSpPr>
          <p:cNvPr id="5" name="Plassholder for bunntekst 4">
            <a:extLst>
              <a:ext uri="{FF2B5EF4-FFF2-40B4-BE49-F238E27FC236}">
                <a16:creationId xmlns:a16="http://schemas.microsoft.com/office/drawing/2014/main" id="{89A1DC0D-5437-CE40-AEDE-F774BCA8678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BDF7392-3449-9643-BBAC-1504393534D7}"/>
              </a:ext>
            </a:extLst>
          </p:cNvPr>
          <p:cNvSpPr>
            <a:spLocks noGrp="1"/>
          </p:cNvSpPr>
          <p:nvPr>
            <p:ph type="sldNum" sz="quarter" idx="12"/>
          </p:nvPr>
        </p:nvSpPr>
        <p:spPr/>
        <p:txBody>
          <a:bodyPr/>
          <a:lstStyle/>
          <a:p>
            <a:fld id="{434CCEBE-B1EA-D040-89B7-BFAEDECF46CE}" type="slidenum">
              <a:rPr lang="nb-NO" smtClean="0"/>
              <a:t>‹#›</a:t>
            </a:fld>
            <a:endParaRPr lang="nb-NO"/>
          </a:p>
        </p:txBody>
      </p:sp>
    </p:spTree>
    <p:extLst>
      <p:ext uri="{BB962C8B-B14F-4D97-AF65-F5344CB8AC3E}">
        <p14:creationId xmlns:p14="http://schemas.microsoft.com/office/powerpoint/2010/main" val="149505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469CDC3-E48E-1041-B254-E0A29C80B87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CD37291-398E-984C-BC27-AD51D0B0241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0C32FF0-291A-2540-9092-98F0B162C75A}"/>
              </a:ext>
            </a:extLst>
          </p:cNvPr>
          <p:cNvSpPr>
            <a:spLocks noGrp="1"/>
          </p:cNvSpPr>
          <p:nvPr>
            <p:ph type="dt" sz="half" idx="10"/>
          </p:nvPr>
        </p:nvSpPr>
        <p:spPr/>
        <p:txBody>
          <a:bodyPr/>
          <a:lstStyle/>
          <a:p>
            <a:fld id="{551A9F71-FF77-B249-909D-A8CC305F6396}" type="datetimeFigureOut">
              <a:rPr lang="nb-NO" smtClean="0"/>
              <a:t>13.05.2025</a:t>
            </a:fld>
            <a:endParaRPr lang="nb-NO"/>
          </a:p>
        </p:txBody>
      </p:sp>
      <p:sp>
        <p:nvSpPr>
          <p:cNvPr id="5" name="Plassholder for bunntekst 4">
            <a:extLst>
              <a:ext uri="{FF2B5EF4-FFF2-40B4-BE49-F238E27FC236}">
                <a16:creationId xmlns:a16="http://schemas.microsoft.com/office/drawing/2014/main" id="{65B219DF-3179-2C46-AD27-354C9419450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E82F921-22FC-4A44-B572-2B813C27EA5A}"/>
              </a:ext>
            </a:extLst>
          </p:cNvPr>
          <p:cNvSpPr>
            <a:spLocks noGrp="1"/>
          </p:cNvSpPr>
          <p:nvPr>
            <p:ph type="sldNum" sz="quarter" idx="12"/>
          </p:nvPr>
        </p:nvSpPr>
        <p:spPr/>
        <p:txBody>
          <a:bodyPr/>
          <a:lstStyle/>
          <a:p>
            <a:fld id="{434CCEBE-B1EA-D040-89B7-BFAEDECF46CE}" type="slidenum">
              <a:rPr lang="nb-NO" smtClean="0"/>
              <a:t>‹#›</a:t>
            </a:fld>
            <a:endParaRPr lang="nb-NO"/>
          </a:p>
        </p:txBody>
      </p:sp>
    </p:spTree>
    <p:extLst>
      <p:ext uri="{BB962C8B-B14F-4D97-AF65-F5344CB8AC3E}">
        <p14:creationId xmlns:p14="http://schemas.microsoft.com/office/powerpoint/2010/main" val="218910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7CD349-5540-3C4B-B126-4A11C219E7C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37A9611-EB2A-854A-8F32-E801B1495B2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E52B6CC-868A-834B-884E-67B1FFF1A040}"/>
              </a:ext>
            </a:extLst>
          </p:cNvPr>
          <p:cNvSpPr>
            <a:spLocks noGrp="1"/>
          </p:cNvSpPr>
          <p:nvPr>
            <p:ph type="dt" sz="half" idx="10"/>
          </p:nvPr>
        </p:nvSpPr>
        <p:spPr/>
        <p:txBody>
          <a:bodyPr/>
          <a:lstStyle/>
          <a:p>
            <a:fld id="{551A9F71-FF77-B249-909D-A8CC305F6396}" type="datetimeFigureOut">
              <a:rPr lang="nb-NO" smtClean="0"/>
              <a:t>13.05.2025</a:t>
            </a:fld>
            <a:endParaRPr lang="nb-NO"/>
          </a:p>
        </p:txBody>
      </p:sp>
      <p:sp>
        <p:nvSpPr>
          <p:cNvPr id="5" name="Plassholder for bunntekst 4">
            <a:extLst>
              <a:ext uri="{FF2B5EF4-FFF2-40B4-BE49-F238E27FC236}">
                <a16:creationId xmlns:a16="http://schemas.microsoft.com/office/drawing/2014/main" id="{FE43A67A-B938-4444-BAC5-FF63A0E0AF8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D834CC2-A76F-7041-88DD-BBE83D559745}"/>
              </a:ext>
            </a:extLst>
          </p:cNvPr>
          <p:cNvSpPr>
            <a:spLocks noGrp="1"/>
          </p:cNvSpPr>
          <p:nvPr>
            <p:ph type="sldNum" sz="quarter" idx="12"/>
          </p:nvPr>
        </p:nvSpPr>
        <p:spPr/>
        <p:txBody>
          <a:bodyPr/>
          <a:lstStyle/>
          <a:p>
            <a:fld id="{434CCEBE-B1EA-D040-89B7-BFAEDECF46CE}" type="slidenum">
              <a:rPr lang="nb-NO" smtClean="0"/>
              <a:t>‹#›</a:t>
            </a:fld>
            <a:endParaRPr lang="nb-NO"/>
          </a:p>
        </p:txBody>
      </p:sp>
    </p:spTree>
    <p:extLst>
      <p:ext uri="{BB962C8B-B14F-4D97-AF65-F5344CB8AC3E}">
        <p14:creationId xmlns:p14="http://schemas.microsoft.com/office/powerpoint/2010/main" val="240343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7B64F2-8D5D-1648-B1B6-BF2469AA676B}"/>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750F1ED-9381-1241-909C-A9D13D983C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8FDEFB1-E946-BE46-83CC-8E7AEF107329}"/>
              </a:ext>
            </a:extLst>
          </p:cNvPr>
          <p:cNvSpPr>
            <a:spLocks noGrp="1"/>
          </p:cNvSpPr>
          <p:nvPr>
            <p:ph type="dt" sz="half" idx="10"/>
          </p:nvPr>
        </p:nvSpPr>
        <p:spPr/>
        <p:txBody>
          <a:bodyPr/>
          <a:lstStyle/>
          <a:p>
            <a:fld id="{551A9F71-FF77-B249-909D-A8CC305F6396}" type="datetimeFigureOut">
              <a:rPr lang="nb-NO" smtClean="0"/>
              <a:t>13.05.2025</a:t>
            </a:fld>
            <a:endParaRPr lang="nb-NO"/>
          </a:p>
        </p:txBody>
      </p:sp>
      <p:sp>
        <p:nvSpPr>
          <p:cNvPr id="5" name="Plassholder for bunntekst 4">
            <a:extLst>
              <a:ext uri="{FF2B5EF4-FFF2-40B4-BE49-F238E27FC236}">
                <a16:creationId xmlns:a16="http://schemas.microsoft.com/office/drawing/2014/main" id="{9B8102A2-31BF-3047-B7C1-94523241743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5E92C30-6BB2-464F-9F0C-F60125CE1D16}"/>
              </a:ext>
            </a:extLst>
          </p:cNvPr>
          <p:cNvSpPr>
            <a:spLocks noGrp="1"/>
          </p:cNvSpPr>
          <p:nvPr>
            <p:ph type="sldNum" sz="quarter" idx="12"/>
          </p:nvPr>
        </p:nvSpPr>
        <p:spPr/>
        <p:txBody>
          <a:bodyPr/>
          <a:lstStyle/>
          <a:p>
            <a:fld id="{434CCEBE-B1EA-D040-89B7-BFAEDECF46CE}" type="slidenum">
              <a:rPr lang="nb-NO" smtClean="0"/>
              <a:t>‹#›</a:t>
            </a:fld>
            <a:endParaRPr lang="nb-NO"/>
          </a:p>
        </p:txBody>
      </p:sp>
    </p:spTree>
    <p:extLst>
      <p:ext uri="{BB962C8B-B14F-4D97-AF65-F5344CB8AC3E}">
        <p14:creationId xmlns:p14="http://schemas.microsoft.com/office/powerpoint/2010/main" val="5067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68CC22-054E-AC48-BE2D-0C2DF406C1A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54EE177-8BCD-DF4D-81AD-6DC7192529C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F3EBBDE-39E9-0448-8F98-15D546BDBBB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6094C0C-5D45-DF4F-B176-46AE6FA397EC}"/>
              </a:ext>
            </a:extLst>
          </p:cNvPr>
          <p:cNvSpPr>
            <a:spLocks noGrp="1"/>
          </p:cNvSpPr>
          <p:nvPr>
            <p:ph type="dt" sz="half" idx="10"/>
          </p:nvPr>
        </p:nvSpPr>
        <p:spPr/>
        <p:txBody>
          <a:bodyPr/>
          <a:lstStyle/>
          <a:p>
            <a:fld id="{551A9F71-FF77-B249-909D-A8CC305F6396}" type="datetimeFigureOut">
              <a:rPr lang="nb-NO" smtClean="0"/>
              <a:t>13.05.2025</a:t>
            </a:fld>
            <a:endParaRPr lang="nb-NO"/>
          </a:p>
        </p:txBody>
      </p:sp>
      <p:sp>
        <p:nvSpPr>
          <p:cNvPr id="6" name="Plassholder for bunntekst 5">
            <a:extLst>
              <a:ext uri="{FF2B5EF4-FFF2-40B4-BE49-F238E27FC236}">
                <a16:creationId xmlns:a16="http://schemas.microsoft.com/office/drawing/2014/main" id="{04597494-1D69-C549-B0F5-F00FD595F6A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832FF4A-52FC-BD4E-B278-4E1C431F8862}"/>
              </a:ext>
            </a:extLst>
          </p:cNvPr>
          <p:cNvSpPr>
            <a:spLocks noGrp="1"/>
          </p:cNvSpPr>
          <p:nvPr>
            <p:ph type="sldNum" sz="quarter" idx="12"/>
          </p:nvPr>
        </p:nvSpPr>
        <p:spPr/>
        <p:txBody>
          <a:bodyPr/>
          <a:lstStyle/>
          <a:p>
            <a:fld id="{434CCEBE-B1EA-D040-89B7-BFAEDECF46CE}" type="slidenum">
              <a:rPr lang="nb-NO" smtClean="0"/>
              <a:t>‹#›</a:t>
            </a:fld>
            <a:endParaRPr lang="nb-NO"/>
          </a:p>
        </p:txBody>
      </p:sp>
    </p:spTree>
    <p:extLst>
      <p:ext uri="{BB962C8B-B14F-4D97-AF65-F5344CB8AC3E}">
        <p14:creationId xmlns:p14="http://schemas.microsoft.com/office/powerpoint/2010/main" val="58283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267A44-E9F2-4941-A4D6-91B81ABEAEF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50542CA-19DA-464F-9147-88418C01DF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6B2356A-B89F-5F47-A5EB-9DB50E77D81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4A557C8A-0980-F645-ADC5-AA5374168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879DD42-EC48-2C4A-97A3-BAB3BF23FB1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F3A808D-E2B3-F647-86EB-753A77D6BBB6}"/>
              </a:ext>
            </a:extLst>
          </p:cNvPr>
          <p:cNvSpPr>
            <a:spLocks noGrp="1"/>
          </p:cNvSpPr>
          <p:nvPr>
            <p:ph type="dt" sz="half" idx="10"/>
          </p:nvPr>
        </p:nvSpPr>
        <p:spPr/>
        <p:txBody>
          <a:bodyPr/>
          <a:lstStyle/>
          <a:p>
            <a:fld id="{551A9F71-FF77-B249-909D-A8CC305F6396}" type="datetimeFigureOut">
              <a:rPr lang="nb-NO" smtClean="0"/>
              <a:t>13.05.2025</a:t>
            </a:fld>
            <a:endParaRPr lang="nb-NO"/>
          </a:p>
        </p:txBody>
      </p:sp>
      <p:sp>
        <p:nvSpPr>
          <p:cNvPr id="8" name="Plassholder for bunntekst 7">
            <a:extLst>
              <a:ext uri="{FF2B5EF4-FFF2-40B4-BE49-F238E27FC236}">
                <a16:creationId xmlns:a16="http://schemas.microsoft.com/office/drawing/2014/main" id="{5F94BF9B-5A78-6E40-A5EF-F85B5254320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1ABEE08-6377-4B46-85D2-9BDFDC94395F}"/>
              </a:ext>
            </a:extLst>
          </p:cNvPr>
          <p:cNvSpPr>
            <a:spLocks noGrp="1"/>
          </p:cNvSpPr>
          <p:nvPr>
            <p:ph type="sldNum" sz="quarter" idx="12"/>
          </p:nvPr>
        </p:nvSpPr>
        <p:spPr/>
        <p:txBody>
          <a:bodyPr/>
          <a:lstStyle/>
          <a:p>
            <a:fld id="{434CCEBE-B1EA-D040-89B7-BFAEDECF46CE}" type="slidenum">
              <a:rPr lang="nb-NO" smtClean="0"/>
              <a:t>‹#›</a:t>
            </a:fld>
            <a:endParaRPr lang="nb-NO"/>
          </a:p>
        </p:txBody>
      </p:sp>
    </p:spTree>
    <p:extLst>
      <p:ext uri="{BB962C8B-B14F-4D97-AF65-F5344CB8AC3E}">
        <p14:creationId xmlns:p14="http://schemas.microsoft.com/office/powerpoint/2010/main" val="77877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DC7C9C-834C-684B-979E-D5E9BFCBB56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5EC3364-EFCD-B544-8ED8-75E52DC4CB0E}"/>
              </a:ext>
            </a:extLst>
          </p:cNvPr>
          <p:cNvSpPr>
            <a:spLocks noGrp="1"/>
          </p:cNvSpPr>
          <p:nvPr>
            <p:ph type="dt" sz="half" idx="10"/>
          </p:nvPr>
        </p:nvSpPr>
        <p:spPr/>
        <p:txBody>
          <a:bodyPr/>
          <a:lstStyle/>
          <a:p>
            <a:fld id="{551A9F71-FF77-B249-909D-A8CC305F6396}" type="datetimeFigureOut">
              <a:rPr lang="nb-NO" smtClean="0"/>
              <a:t>13.05.2025</a:t>
            </a:fld>
            <a:endParaRPr lang="nb-NO"/>
          </a:p>
        </p:txBody>
      </p:sp>
      <p:sp>
        <p:nvSpPr>
          <p:cNvPr id="4" name="Plassholder for bunntekst 3">
            <a:extLst>
              <a:ext uri="{FF2B5EF4-FFF2-40B4-BE49-F238E27FC236}">
                <a16:creationId xmlns:a16="http://schemas.microsoft.com/office/drawing/2014/main" id="{C3A5681E-0701-8E43-8BDF-E818CF8E24B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FCA6B6D-C3A9-244B-BFC3-EAE49FC808E9}"/>
              </a:ext>
            </a:extLst>
          </p:cNvPr>
          <p:cNvSpPr>
            <a:spLocks noGrp="1"/>
          </p:cNvSpPr>
          <p:nvPr>
            <p:ph type="sldNum" sz="quarter" idx="12"/>
          </p:nvPr>
        </p:nvSpPr>
        <p:spPr/>
        <p:txBody>
          <a:bodyPr/>
          <a:lstStyle/>
          <a:p>
            <a:fld id="{434CCEBE-B1EA-D040-89B7-BFAEDECF46CE}" type="slidenum">
              <a:rPr lang="nb-NO" smtClean="0"/>
              <a:t>‹#›</a:t>
            </a:fld>
            <a:endParaRPr lang="nb-NO"/>
          </a:p>
        </p:txBody>
      </p:sp>
    </p:spTree>
    <p:extLst>
      <p:ext uri="{BB962C8B-B14F-4D97-AF65-F5344CB8AC3E}">
        <p14:creationId xmlns:p14="http://schemas.microsoft.com/office/powerpoint/2010/main" val="279513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A067056-F974-F749-B923-20FE4719D429}"/>
              </a:ext>
            </a:extLst>
          </p:cNvPr>
          <p:cNvSpPr>
            <a:spLocks noGrp="1"/>
          </p:cNvSpPr>
          <p:nvPr>
            <p:ph type="dt" sz="half" idx="10"/>
          </p:nvPr>
        </p:nvSpPr>
        <p:spPr/>
        <p:txBody>
          <a:bodyPr/>
          <a:lstStyle/>
          <a:p>
            <a:fld id="{551A9F71-FF77-B249-909D-A8CC305F6396}" type="datetimeFigureOut">
              <a:rPr lang="nb-NO" smtClean="0"/>
              <a:t>13.05.2025</a:t>
            </a:fld>
            <a:endParaRPr lang="nb-NO"/>
          </a:p>
        </p:txBody>
      </p:sp>
      <p:sp>
        <p:nvSpPr>
          <p:cNvPr id="3" name="Plassholder for bunntekst 2">
            <a:extLst>
              <a:ext uri="{FF2B5EF4-FFF2-40B4-BE49-F238E27FC236}">
                <a16:creationId xmlns:a16="http://schemas.microsoft.com/office/drawing/2014/main" id="{EAE98143-1C5A-1443-9E97-02440B5902D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E2E3F5C-C576-3B42-B04B-BB012EF3CD4A}"/>
              </a:ext>
            </a:extLst>
          </p:cNvPr>
          <p:cNvSpPr>
            <a:spLocks noGrp="1"/>
          </p:cNvSpPr>
          <p:nvPr>
            <p:ph type="sldNum" sz="quarter" idx="12"/>
          </p:nvPr>
        </p:nvSpPr>
        <p:spPr/>
        <p:txBody>
          <a:bodyPr/>
          <a:lstStyle/>
          <a:p>
            <a:fld id="{434CCEBE-B1EA-D040-89B7-BFAEDECF46CE}" type="slidenum">
              <a:rPr lang="nb-NO" smtClean="0"/>
              <a:t>‹#›</a:t>
            </a:fld>
            <a:endParaRPr lang="nb-NO"/>
          </a:p>
        </p:txBody>
      </p:sp>
    </p:spTree>
    <p:extLst>
      <p:ext uri="{BB962C8B-B14F-4D97-AF65-F5344CB8AC3E}">
        <p14:creationId xmlns:p14="http://schemas.microsoft.com/office/powerpoint/2010/main" val="235514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32A881-B923-BE48-93C0-858A3FFB416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6458E2C-9D33-2D44-8B5B-25779B85D6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CB21B42-B6CA-594A-AF08-C477CCC34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FAB75AE-E997-B741-9A80-DF5346E595C6}"/>
              </a:ext>
            </a:extLst>
          </p:cNvPr>
          <p:cNvSpPr>
            <a:spLocks noGrp="1"/>
          </p:cNvSpPr>
          <p:nvPr>
            <p:ph type="dt" sz="half" idx="10"/>
          </p:nvPr>
        </p:nvSpPr>
        <p:spPr/>
        <p:txBody>
          <a:bodyPr/>
          <a:lstStyle/>
          <a:p>
            <a:fld id="{551A9F71-FF77-B249-909D-A8CC305F6396}" type="datetimeFigureOut">
              <a:rPr lang="nb-NO" smtClean="0"/>
              <a:t>13.05.2025</a:t>
            </a:fld>
            <a:endParaRPr lang="nb-NO"/>
          </a:p>
        </p:txBody>
      </p:sp>
      <p:sp>
        <p:nvSpPr>
          <p:cNvPr id="6" name="Plassholder for bunntekst 5">
            <a:extLst>
              <a:ext uri="{FF2B5EF4-FFF2-40B4-BE49-F238E27FC236}">
                <a16:creationId xmlns:a16="http://schemas.microsoft.com/office/drawing/2014/main" id="{275EF82F-8887-4443-8400-319BC8333E7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3E84605-9C45-3D4F-85BD-FEBCF1432D3C}"/>
              </a:ext>
            </a:extLst>
          </p:cNvPr>
          <p:cNvSpPr>
            <a:spLocks noGrp="1"/>
          </p:cNvSpPr>
          <p:nvPr>
            <p:ph type="sldNum" sz="quarter" idx="12"/>
          </p:nvPr>
        </p:nvSpPr>
        <p:spPr/>
        <p:txBody>
          <a:bodyPr/>
          <a:lstStyle/>
          <a:p>
            <a:fld id="{434CCEBE-B1EA-D040-89B7-BFAEDECF46CE}" type="slidenum">
              <a:rPr lang="nb-NO" smtClean="0"/>
              <a:t>‹#›</a:t>
            </a:fld>
            <a:endParaRPr lang="nb-NO"/>
          </a:p>
        </p:txBody>
      </p:sp>
    </p:spTree>
    <p:extLst>
      <p:ext uri="{BB962C8B-B14F-4D97-AF65-F5344CB8AC3E}">
        <p14:creationId xmlns:p14="http://schemas.microsoft.com/office/powerpoint/2010/main" val="426371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3CB103-5C4F-544C-8520-63D1102A4CD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92D1334-2F88-A64A-9F16-FB66C1F1D6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DAAFBDB-35F8-A142-BE26-58FBE5D1F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8F27CB8-9333-5A41-BD37-BCC0F29A2F3B}"/>
              </a:ext>
            </a:extLst>
          </p:cNvPr>
          <p:cNvSpPr>
            <a:spLocks noGrp="1"/>
          </p:cNvSpPr>
          <p:nvPr>
            <p:ph type="dt" sz="half" idx="10"/>
          </p:nvPr>
        </p:nvSpPr>
        <p:spPr/>
        <p:txBody>
          <a:bodyPr/>
          <a:lstStyle/>
          <a:p>
            <a:fld id="{551A9F71-FF77-B249-909D-A8CC305F6396}" type="datetimeFigureOut">
              <a:rPr lang="nb-NO" smtClean="0"/>
              <a:t>13.05.2025</a:t>
            </a:fld>
            <a:endParaRPr lang="nb-NO"/>
          </a:p>
        </p:txBody>
      </p:sp>
      <p:sp>
        <p:nvSpPr>
          <p:cNvPr id="6" name="Plassholder for bunntekst 5">
            <a:extLst>
              <a:ext uri="{FF2B5EF4-FFF2-40B4-BE49-F238E27FC236}">
                <a16:creationId xmlns:a16="http://schemas.microsoft.com/office/drawing/2014/main" id="{F0E15251-2A70-6041-8DF2-8BC0654FE21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CDD45CB-A81F-D945-BA28-923B05818306}"/>
              </a:ext>
            </a:extLst>
          </p:cNvPr>
          <p:cNvSpPr>
            <a:spLocks noGrp="1"/>
          </p:cNvSpPr>
          <p:nvPr>
            <p:ph type="sldNum" sz="quarter" idx="12"/>
          </p:nvPr>
        </p:nvSpPr>
        <p:spPr/>
        <p:txBody>
          <a:bodyPr/>
          <a:lstStyle/>
          <a:p>
            <a:fld id="{434CCEBE-B1EA-D040-89B7-BFAEDECF46CE}" type="slidenum">
              <a:rPr lang="nb-NO" smtClean="0"/>
              <a:t>‹#›</a:t>
            </a:fld>
            <a:endParaRPr lang="nb-NO"/>
          </a:p>
        </p:txBody>
      </p:sp>
    </p:spTree>
    <p:extLst>
      <p:ext uri="{BB962C8B-B14F-4D97-AF65-F5344CB8AC3E}">
        <p14:creationId xmlns:p14="http://schemas.microsoft.com/office/powerpoint/2010/main" val="324181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A2634CF-8A80-DE42-B0C6-81C2D8171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9A41F8EC-6F6C-5945-9527-624024165D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7DBEE8A-47B7-4648-A81B-9EC5D2B03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A9F71-FF77-B249-909D-A8CC305F6396}" type="datetimeFigureOut">
              <a:rPr lang="nb-NO" smtClean="0"/>
              <a:t>13.05.2025</a:t>
            </a:fld>
            <a:endParaRPr lang="nb-NO"/>
          </a:p>
        </p:txBody>
      </p:sp>
      <p:sp>
        <p:nvSpPr>
          <p:cNvPr id="5" name="Plassholder for bunntekst 4">
            <a:extLst>
              <a:ext uri="{FF2B5EF4-FFF2-40B4-BE49-F238E27FC236}">
                <a16:creationId xmlns:a16="http://schemas.microsoft.com/office/drawing/2014/main" id="{ADB51C0F-A304-494D-A9BE-F325664B1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EB574CC-4F20-6D4F-A0D0-9B4AA7F72D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CCEBE-B1EA-D040-89B7-BFAEDECF46CE}" type="slidenum">
              <a:rPr lang="nb-NO" smtClean="0"/>
              <a:t>‹#›</a:t>
            </a:fld>
            <a:endParaRPr lang="nb-NO"/>
          </a:p>
        </p:txBody>
      </p:sp>
    </p:spTree>
    <p:extLst>
      <p:ext uri="{BB962C8B-B14F-4D97-AF65-F5344CB8AC3E}">
        <p14:creationId xmlns:p14="http://schemas.microsoft.com/office/powerpoint/2010/main" val="2856415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risor.kommune.no/_f/p1/i79b23ff4-e764-4e2c-bf60-ff69a99b4609/sprakplan-for-risoroppvekst.pdf"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A71A5B-8740-7018-CDA1-68F088C2207C}"/>
              </a:ext>
            </a:extLst>
          </p:cNvPr>
          <p:cNvSpPr>
            <a:spLocks noGrp="1"/>
          </p:cNvSpPr>
          <p:nvPr>
            <p:ph type="title"/>
          </p:nvPr>
        </p:nvSpPr>
        <p:spPr>
          <a:xfrm>
            <a:off x="598967" y="701748"/>
            <a:ext cx="10994065" cy="3583172"/>
          </a:xfrm>
        </p:spPr>
        <p:txBody>
          <a:bodyPr>
            <a:normAutofit/>
          </a:bodyPr>
          <a:lstStyle/>
          <a:p>
            <a:pPr algn="ctr"/>
            <a:r>
              <a:rPr lang="nb-NO" sz="7200" noProof="0" dirty="0">
                <a:latin typeface="Amasis MT Pro Light" panose="020F0502020204030204" pitchFamily="18" charset="0"/>
                <a:cs typeface="Calibri Light"/>
              </a:rPr>
              <a:t>Tidlig innsats </a:t>
            </a:r>
            <a:br>
              <a:rPr lang="nb-NO" noProof="0" dirty="0">
                <a:cs typeface="Calibri Light"/>
              </a:rPr>
            </a:br>
            <a:r>
              <a:rPr lang="nb-NO" sz="4000" noProof="0" dirty="0">
                <a:cs typeface="Calibri Light"/>
              </a:rPr>
              <a:t>Intensiv opplæring</a:t>
            </a:r>
            <a:br>
              <a:rPr lang="nb-NO" sz="4400" noProof="0" dirty="0">
                <a:cs typeface="Calibri Light"/>
              </a:rPr>
            </a:br>
            <a:r>
              <a:rPr lang="nb-NO" sz="3600" dirty="0">
                <a:cs typeface="Calibri Light"/>
              </a:rPr>
              <a:t>14</a:t>
            </a:r>
            <a:r>
              <a:rPr lang="nb-NO" sz="3600" noProof="0" dirty="0">
                <a:cs typeface="Calibri Light"/>
              </a:rPr>
              <a:t>. mai 2025</a:t>
            </a:r>
            <a:br>
              <a:rPr lang="nb-NO" noProof="0" dirty="0">
                <a:cs typeface="Calibri Light"/>
              </a:rPr>
            </a:br>
            <a:br>
              <a:rPr lang="nb-NO" noProof="0" dirty="0">
                <a:cs typeface="Calibri Light"/>
              </a:rPr>
            </a:br>
            <a:endParaRPr lang="nb-NO" sz="2000" noProof="0" dirty="0">
              <a:cs typeface="Calibri Light"/>
            </a:endParaRPr>
          </a:p>
        </p:txBody>
      </p:sp>
      <p:pic>
        <p:nvPicPr>
          <p:cNvPr id="5" name="Bilde 4">
            <a:extLst>
              <a:ext uri="{FF2B5EF4-FFF2-40B4-BE49-F238E27FC236}">
                <a16:creationId xmlns:a16="http://schemas.microsoft.com/office/drawing/2014/main" id="{9B137650-7774-3EDA-3D9E-FDD2C013EFFA}"/>
              </a:ext>
            </a:extLst>
          </p:cNvPr>
          <p:cNvPicPr>
            <a:picLocks noChangeAspect="1"/>
          </p:cNvPicPr>
          <p:nvPr/>
        </p:nvPicPr>
        <p:blipFill>
          <a:blip r:embed="rId2"/>
          <a:stretch>
            <a:fillRect/>
          </a:stretch>
        </p:blipFill>
        <p:spPr>
          <a:xfrm>
            <a:off x="8174335" y="6113721"/>
            <a:ext cx="3173115" cy="669851"/>
          </a:xfrm>
          <a:prstGeom prst="rect">
            <a:avLst/>
          </a:prstGeom>
        </p:spPr>
      </p:pic>
    </p:spTree>
    <p:extLst>
      <p:ext uri="{BB962C8B-B14F-4D97-AF65-F5344CB8AC3E}">
        <p14:creationId xmlns:p14="http://schemas.microsoft.com/office/powerpoint/2010/main" val="101491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98C08-C587-5910-BF53-4A8810BE7C34}"/>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D02EBEE6-0D91-9999-A8B1-6E714B579C9D}"/>
              </a:ext>
            </a:extLst>
          </p:cNvPr>
          <p:cNvPicPr>
            <a:picLocks noChangeAspect="1"/>
          </p:cNvPicPr>
          <p:nvPr/>
        </p:nvPicPr>
        <p:blipFill>
          <a:blip r:embed="rId2"/>
          <a:stretch>
            <a:fillRect/>
          </a:stretch>
        </p:blipFill>
        <p:spPr>
          <a:xfrm>
            <a:off x="8174335" y="6113721"/>
            <a:ext cx="3173115" cy="669851"/>
          </a:xfrm>
          <a:prstGeom prst="rect">
            <a:avLst/>
          </a:prstGeom>
        </p:spPr>
      </p:pic>
      <p:sp>
        <p:nvSpPr>
          <p:cNvPr id="3" name="TextBox 2">
            <a:extLst>
              <a:ext uri="{FF2B5EF4-FFF2-40B4-BE49-F238E27FC236}">
                <a16:creationId xmlns:a16="http://schemas.microsoft.com/office/drawing/2014/main" id="{4E8033A7-938E-E34B-90DF-1AE9A54FED6E}"/>
              </a:ext>
            </a:extLst>
          </p:cNvPr>
          <p:cNvSpPr txBox="1"/>
          <p:nvPr/>
        </p:nvSpPr>
        <p:spPr>
          <a:xfrm>
            <a:off x="1035710" y="0"/>
            <a:ext cx="10311740"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4400" dirty="0">
                <a:ea typeface="Calibri"/>
                <a:cs typeface="Calibri"/>
              </a:rPr>
              <a:t>Bakgrunn for arbeidet </a:t>
            </a:r>
          </a:p>
          <a:p>
            <a:endParaRPr lang="nb-NO" sz="3200" noProof="0" dirty="0">
              <a:ea typeface="Calibri"/>
              <a:cs typeface="Calibri"/>
            </a:endParaRPr>
          </a:p>
        </p:txBody>
      </p:sp>
      <p:pic>
        <p:nvPicPr>
          <p:cNvPr id="4" name="Bilde 3">
            <a:extLst>
              <a:ext uri="{FF2B5EF4-FFF2-40B4-BE49-F238E27FC236}">
                <a16:creationId xmlns:a16="http://schemas.microsoft.com/office/drawing/2014/main" id="{4B1C6EB3-5B6E-839B-78D5-770610699DF7}"/>
              </a:ext>
            </a:extLst>
          </p:cNvPr>
          <p:cNvPicPr>
            <a:picLocks noChangeAspect="1"/>
          </p:cNvPicPr>
          <p:nvPr/>
        </p:nvPicPr>
        <p:blipFill>
          <a:blip r:embed="rId3"/>
          <a:stretch>
            <a:fillRect/>
          </a:stretch>
        </p:blipFill>
        <p:spPr>
          <a:xfrm>
            <a:off x="191160" y="744279"/>
            <a:ext cx="4765380" cy="2684721"/>
          </a:xfrm>
          <a:prstGeom prst="rect">
            <a:avLst/>
          </a:prstGeom>
        </p:spPr>
      </p:pic>
      <p:pic>
        <p:nvPicPr>
          <p:cNvPr id="7" name="Bilde 6">
            <a:extLst>
              <a:ext uri="{FF2B5EF4-FFF2-40B4-BE49-F238E27FC236}">
                <a16:creationId xmlns:a16="http://schemas.microsoft.com/office/drawing/2014/main" id="{1A29B06A-A1AF-5256-934C-8BBB27E54880}"/>
              </a:ext>
            </a:extLst>
          </p:cNvPr>
          <p:cNvPicPr>
            <a:picLocks noChangeAspect="1"/>
          </p:cNvPicPr>
          <p:nvPr/>
        </p:nvPicPr>
        <p:blipFill>
          <a:blip r:embed="rId4"/>
          <a:stretch>
            <a:fillRect/>
          </a:stretch>
        </p:blipFill>
        <p:spPr>
          <a:xfrm>
            <a:off x="6782280" y="709290"/>
            <a:ext cx="5218560" cy="2915649"/>
          </a:xfrm>
          <a:prstGeom prst="rect">
            <a:avLst/>
          </a:prstGeom>
        </p:spPr>
      </p:pic>
      <p:pic>
        <p:nvPicPr>
          <p:cNvPr id="8" name="Bilde 7">
            <a:extLst>
              <a:ext uri="{FF2B5EF4-FFF2-40B4-BE49-F238E27FC236}">
                <a16:creationId xmlns:a16="http://schemas.microsoft.com/office/drawing/2014/main" id="{32338D8F-6959-7568-D3D3-DF0C9C47E66E}"/>
              </a:ext>
            </a:extLst>
          </p:cNvPr>
          <p:cNvPicPr>
            <a:picLocks noChangeAspect="1"/>
          </p:cNvPicPr>
          <p:nvPr/>
        </p:nvPicPr>
        <p:blipFill>
          <a:blip r:embed="rId5"/>
          <a:stretch>
            <a:fillRect/>
          </a:stretch>
        </p:blipFill>
        <p:spPr>
          <a:xfrm>
            <a:off x="2587476" y="3110021"/>
            <a:ext cx="5644490" cy="3181921"/>
          </a:xfrm>
          <a:prstGeom prst="rect">
            <a:avLst/>
          </a:prstGeom>
        </p:spPr>
      </p:pic>
    </p:spTree>
    <p:extLst>
      <p:ext uri="{BB962C8B-B14F-4D97-AF65-F5344CB8AC3E}">
        <p14:creationId xmlns:p14="http://schemas.microsoft.com/office/powerpoint/2010/main" val="169371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B5D08-AA1A-060C-19DF-645205C04E60}"/>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5EDBDC95-9795-DF3E-22C6-29FD1710774D}"/>
              </a:ext>
            </a:extLst>
          </p:cNvPr>
          <p:cNvPicPr>
            <a:picLocks noChangeAspect="1"/>
          </p:cNvPicPr>
          <p:nvPr/>
        </p:nvPicPr>
        <p:blipFill>
          <a:blip r:embed="rId2"/>
          <a:stretch>
            <a:fillRect/>
          </a:stretch>
        </p:blipFill>
        <p:spPr>
          <a:xfrm>
            <a:off x="8174335" y="6113721"/>
            <a:ext cx="3173115" cy="669851"/>
          </a:xfrm>
          <a:prstGeom prst="rect">
            <a:avLst/>
          </a:prstGeom>
        </p:spPr>
      </p:pic>
      <p:pic>
        <p:nvPicPr>
          <p:cNvPr id="6" name="Bilde 5">
            <a:extLst>
              <a:ext uri="{FF2B5EF4-FFF2-40B4-BE49-F238E27FC236}">
                <a16:creationId xmlns:a16="http://schemas.microsoft.com/office/drawing/2014/main" id="{C19BEB82-39AC-9C17-58A4-B60D295DFDC6}"/>
              </a:ext>
            </a:extLst>
          </p:cNvPr>
          <p:cNvPicPr>
            <a:picLocks noChangeAspect="1"/>
          </p:cNvPicPr>
          <p:nvPr/>
        </p:nvPicPr>
        <p:blipFill>
          <a:blip r:embed="rId3"/>
          <a:stretch>
            <a:fillRect/>
          </a:stretch>
        </p:blipFill>
        <p:spPr>
          <a:xfrm>
            <a:off x="389577" y="168194"/>
            <a:ext cx="11412845" cy="6521612"/>
          </a:xfrm>
          <a:prstGeom prst="rect">
            <a:avLst/>
          </a:prstGeom>
        </p:spPr>
      </p:pic>
    </p:spTree>
    <p:extLst>
      <p:ext uri="{BB962C8B-B14F-4D97-AF65-F5344CB8AC3E}">
        <p14:creationId xmlns:p14="http://schemas.microsoft.com/office/powerpoint/2010/main" val="411956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85011-E54E-BF5B-AAF4-B398FFB1E8B9}"/>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D065A6F4-16BD-886A-8CA7-1EC73CB4CDE1}"/>
              </a:ext>
            </a:extLst>
          </p:cNvPr>
          <p:cNvPicPr>
            <a:picLocks noChangeAspect="1"/>
          </p:cNvPicPr>
          <p:nvPr/>
        </p:nvPicPr>
        <p:blipFill>
          <a:blip r:embed="rId2"/>
          <a:stretch>
            <a:fillRect/>
          </a:stretch>
        </p:blipFill>
        <p:spPr>
          <a:xfrm>
            <a:off x="8174335" y="6113721"/>
            <a:ext cx="3173115" cy="669851"/>
          </a:xfrm>
          <a:prstGeom prst="rect">
            <a:avLst/>
          </a:prstGeom>
        </p:spPr>
      </p:pic>
      <p:sp>
        <p:nvSpPr>
          <p:cNvPr id="6" name="TekstSylinder 5">
            <a:extLst>
              <a:ext uri="{FF2B5EF4-FFF2-40B4-BE49-F238E27FC236}">
                <a16:creationId xmlns:a16="http://schemas.microsoft.com/office/drawing/2014/main" id="{8B3293E4-C316-46FE-F778-643C8DA6B122}"/>
              </a:ext>
            </a:extLst>
          </p:cNvPr>
          <p:cNvSpPr txBox="1"/>
          <p:nvPr/>
        </p:nvSpPr>
        <p:spPr>
          <a:xfrm>
            <a:off x="912628" y="0"/>
            <a:ext cx="5688419" cy="1723549"/>
          </a:xfrm>
          <a:prstGeom prst="rect">
            <a:avLst/>
          </a:prstGeom>
          <a:noFill/>
        </p:spPr>
        <p:txBody>
          <a:bodyPr wrap="square" rtlCol="0">
            <a:spAutoFit/>
          </a:bodyPr>
          <a:lstStyle/>
          <a:p>
            <a:r>
              <a:rPr lang="nb-NO" sz="4000" dirty="0"/>
              <a:t>Mandat</a:t>
            </a:r>
          </a:p>
          <a:p>
            <a:endParaRPr lang="nb-NO" sz="2400" dirty="0"/>
          </a:p>
          <a:p>
            <a:pPr marL="285750" indent="-285750">
              <a:buFontTx/>
              <a:buChar char="-"/>
            </a:pPr>
            <a:endParaRPr lang="nb-NO" sz="2400" dirty="0"/>
          </a:p>
          <a:p>
            <a:pPr marL="285750" indent="-285750">
              <a:buFontTx/>
              <a:buChar char="-"/>
            </a:pPr>
            <a:endParaRPr lang="nb-NO" dirty="0"/>
          </a:p>
        </p:txBody>
      </p:sp>
      <p:sp>
        <p:nvSpPr>
          <p:cNvPr id="2" name="TekstSylinder 1">
            <a:extLst>
              <a:ext uri="{FF2B5EF4-FFF2-40B4-BE49-F238E27FC236}">
                <a16:creationId xmlns:a16="http://schemas.microsoft.com/office/drawing/2014/main" id="{B0A5E26F-891F-5D65-8B74-25B755FE5271}"/>
              </a:ext>
            </a:extLst>
          </p:cNvPr>
          <p:cNvSpPr txBox="1"/>
          <p:nvPr/>
        </p:nvSpPr>
        <p:spPr>
          <a:xfrm>
            <a:off x="571500" y="947057"/>
            <a:ext cx="11195957" cy="5360955"/>
          </a:xfrm>
          <a:prstGeom prst="rect">
            <a:avLst/>
          </a:prstGeom>
          <a:noFill/>
        </p:spPr>
        <p:txBody>
          <a:bodyPr wrap="square" rtlCol="0">
            <a:spAutoFit/>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I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Risørskolen</a:t>
            </a:r>
            <a:r>
              <a:rPr lang="nb-NO" sz="1800" dirty="0">
                <a:effectLst/>
                <a:latin typeface="Calibri" panose="020F0502020204030204" pitchFamily="34" charset="0"/>
                <a:ea typeface="Calibri" panose="020F0502020204030204" pitchFamily="34" charset="0"/>
                <a:cs typeface="Times New Roman" panose="02020603050405020304" pitchFamily="18" charset="0"/>
              </a:rPr>
              <a:t> har vi en høy andel individuelt tilrettelagd opplæring, vi ønsker å få til mer inkluderende og tilpasset undervisning for alle elever. </a:t>
            </a:r>
          </a:p>
          <a:p>
            <a:endParaRPr lang="nb-NO" dirty="0"/>
          </a:p>
          <a:p>
            <a:r>
              <a:rPr lang="nb-NO" sz="1800" dirty="0">
                <a:effectLst/>
                <a:latin typeface="Calibri" panose="020F0502020204030204" pitchFamily="34" charset="0"/>
                <a:ea typeface="Calibri" panose="020F0502020204030204" pitchFamily="34" charset="0"/>
                <a:cs typeface="Times New Roman" panose="02020603050405020304" pitchFamily="18" charset="0"/>
              </a:rPr>
              <a:t>Nå ser vi behovet for å jobbe enda mer strukturert for å fange opp de elevene som ikke følger forventet progresjon i 1.-4. trinn innen lesing, skriving og regning. Disse må få rett hjelp til rett tid for å forebygge større vansker og behovet for individuelt tilrettelagt opplæring. </a:t>
            </a:r>
          </a:p>
          <a:p>
            <a:endParaRPr lang="nb-NO" dirty="0">
              <a:latin typeface="Calibri" panose="020F0502020204030204" pitchFamily="34" charset="0"/>
              <a:ea typeface="Calibri" panose="020F0502020204030204" pitchFamily="34" charset="0"/>
              <a:cs typeface="Times New Roman" panose="02020603050405020304" pitchFamily="18" charset="0"/>
            </a:endParaRPr>
          </a:p>
          <a:p>
            <a:r>
              <a:rPr lang="nb-NO" sz="1800" i="1" dirty="0">
                <a:effectLst/>
                <a:latin typeface="Calibri" panose="020F0502020204030204" pitchFamily="34" charset="0"/>
                <a:ea typeface="Calibri" panose="020F0502020204030204" pitchFamily="34" charset="0"/>
                <a:cs typeface="Times New Roman" panose="02020603050405020304" pitchFamily="18" charset="0"/>
              </a:rPr>
              <a:t>Tidlig innsats og inkluderende fellesskap er avgjørende for å sikre at alle barn og unge kan nå sine drømmer og ambisjoner. Regjeringen har som mål at alle barn og unge skal ha like muligheter til allsidig utvikling og læring, uavhengig av bakgrunn og forutsetninger. Vi skal ha et utdanningssystem som bidrar til at alle kan oppleve mestring og verdien av kunnskap og fellesskap (Stortingsmelding 6).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b-NO" sz="1800" b="1" dirty="0">
                <a:effectLst/>
                <a:latin typeface="Calibri" panose="020F0502020204030204" pitchFamily="34" charset="0"/>
                <a:ea typeface="Calibri" panose="020F0502020204030204" pitchFamily="34" charset="0"/>
                <a:cs typeface="Times New Roman" panose="02020603050405020304" pitchFamily="18" charset="0"/>
              </a:rPr>
              <a:t>Opplæringslova § 11-3 Intensiv opplæring på 1.-4. trinn sier: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i="1" dirty="0">
                <a:effectLst/>
                <a:latin typeface="Calibri" panose="020F0502020204030204" pitchFamily="34" charset="0"/>
                <a:ea typeface="Calibri" panose="020F0502020204030204" pitchFamily="34" charset="0"/>
                <a:cs typeface="Times New Roman" panose="02020603050405020304" pitchFamily="18" charset="0"/>
              </a:rPr>
              <a:t>På 1. til 4. trinn skal kommunen </a:t>
            </a:r>
            <a:r>
              <a:rPr lang="nb-NO" sz="1800" i="1" dirty="0" err="1">
                <a:effectLst/>
                <a:latin typeface="Calibri" panose="020F0502020204030204" pitchFamily="34" charset="0"/>
                <a:ea typeface="Calibri" panose="020F0502020204030204" pitchFamily="34" charset="0"/>
                <a:cs typeface="Times New Roman" panose="02020603050405020304" pitchFamily="18" charset="0"/>
              </a:rPr>
              <a:t>sørgje</a:t>
            </a:r>
            <a:r>
              <a:rPr lang="nb-NO" sz="1800" i="1" dirty="0">
                <a:effectLst/>
                <a:latin typeface="Calibri" panose="020F0502020204030204" pitchFamily="34" charset="0"/>
                <a:ea typeface="Calibri" panose="020F0502020204030204" pitchFamily="34" charset="0"/>
                <a:cs typeface="Times New Roman" panose="02020603050405020304" pitchFamily="18" charset="0"/>
              </a:rPr>
              <a:t> for at </a:t>
            </a:r>
            <a:r>
              <a:rPr lang="nb-NO" sz="1800" i="1" dirty="0" err="1">
                <a:effectLst/>
                <a:latin typeface="Calibri" panose="020F0502020204030204" pitchFamily="34" charset="0"/>
                <a:ea typeface="Calibri" panose="020F0502020204030204" pitchFamily="34" charset="0"/>
                <a:cs typeface="Times New Roman" panose="02020603050405020304" pitchFamily="18" charset="0"/>
              </a:rPr>
              <a:t>elevar</a:t>
            </a:r>
            <a:r>
              <a:rPr lang="nb-NO" sz="1800" i="1" dirty="0">
                <a:effectLst/>
                <a:latin typeface="Calibri" panose="020F0502020204030204" pitchFamily="34" charset="0"/>
                <a:ea typeface="Calibri" panose="020F0502020204030204" pitchFamily="34" charset="0"/>
                <a:cs typeface="Times New Roman" panose="02020603050405020304" pitchFamily="18" charset="0"/>
              </a:rPr>
              <a:t> som står i fare for </a:t>
            </a:r>
            <a:r>
              <a:rPr lang="nb-NO" sz="1800" i="1" dirty="0" err="1">
                <a:effectLst/>
                <a:latin typeface="Calibri" panose="020F0502020204030204" pitchFamily="34" charset="0"/>
                <a:ea typeface="Calibri" panose="020F0502020204030204" pitchFamily="34" charset="0"/>
                <a:cs typeface="Times New Roman" panose="02020603050405020304" pitchFamily="18" charset="0"/>
              </a:rPr>
              <a:t>ikkje</a:t>
            </a:r>
            <a:r>
              <a:rPr lang="nb-NO" sz="1800" i="1" dirty="0">
                <a:effectLst/>
                <a:latin typeface="Calibri" panose="020F0502020204030204" pitchFamily="34" charset="0"/>
                <a:ea typeface="Calibri" panose="020F0502020204030204" pitchFamily="34" charset="0"/>
                <a:cs typeface="Times New Roman" panose="02020603050405020304" pitchFamily="18" charset="0"/>
              </a:rPr>
              <a:t> å ha forventa progresjon i lesing, skriving eller rekning, raskt får eigna intensiv opplæring. Dersom det er best for eleven, kan den intensive opplæringa i </a:t>
            </a:r>
            <a:r>
              <a:rPr lang="nb-NO" sz="1800" i="1" dirty="0" err="1">
                <a:effectLst/>
                <a:latin typeface="Calibri" panose="020F0502020204030204" pitchFamily="34" charset="0"/>
                <a:ea typeface="Calibri" panose="020F0502020204030204" pitchFamily="34" charset="0"/>
                <a:cs typeface="Times New Roman" panose="02020603050405020304" pitchFamily="18" charset="0"/>
              </a:rPr>
              <a:t>ein</a:t>
            </a:r>
            <a:r>
              <a:rPr lang="nb-NO" sz="1800" i="1" dirty="0">
                <a:effectLst/>
                <a:latin typeface="Calibri" panose="020F0502020204030204" pitchFamily="34" charset="0"/>
                <a:ea typeface="Calibri" panose="020F0502020204030204" pitchFamily="34" charset="0"/>
                <a:cs typeface="Times New Roman" panose="02020603050405020304" pitchFamily="18" charset="0"/>
              </a:rPr>
              <a:t> kort periode </a:t>
            </a:r>
            <a:r>
              <a:rPr lang="nb-NO" sz="1800" i="1" dirty="0" err="1">
                <a:effectLst/>
                <a:latin typeface="Calibri" panose="020F0502020204030204" pitchFamily="34" charset="0"/>
                <a:ea typeface="Calibri" panose="020F0502020204030204" pitchFamily="34" charset="0"/>
                <a:cs typeface="Times New Roman" panose="02020603050405020304" pitchFamily="18" charset="0"/>
              </a:rPr>
              <a:t>givast</a:t>
            </a:r>
            <a:r>
              <a:rPr lang="nb-NO" sz="1800" i="1" dirty="0">
                <a:effectLst/>
                <a:latin typeface="Calibri" panose="020F0502020204030204" pitchFamily="34" charset="0"/>
                <a:ea typeface="Calibri" panose="020F0502020204030204" pitchFamily="34" charset="0"/>
                <a:cs typeface="Times New Roman" panose="02020603050405020304" pitchFamily="18" charset="0"/>
              </a:rPr>
              <a:t> som </a:t>
            </a:r>
            <a:r>
              <a:rPr lang="nb-NO" sz="1800" i="1" dirty="0" err="1">
                <a:effectLst/>
                <a:latin typeface="Calibri" panose="020F0502020204030204" pitchFamily="34" charset="0"/>
                <a:ea typeface="Calibri" panose="020F0502020204030204" pitchFamily="34" charset="0"/>
                <a:cs typeface="Times New Roman" panose="02020603050405020304" pitchFamily="18" charset="0"/>
              </a:rPr>
              <a:t>eineundervisning</a:t>
            </a:r>
            <a:r>
              <a:rPr lang="nb-NO" sz="1800" i="1" dirty="0">
                <a:effectLst/>
                <a:latin typeface="Calibri" panose="020F0502020204030204" pitchFamily="34" charset="0"/>
                <a:ea typeface="Calibri" panose="020F0502020204030204" pitchFamily="34" charset="0"/>
                <a:cs typeface="Times New Roman" panose="02020603050405020304" pitchFamily="18" charset="0"/>
              </a:rPr>
              <a: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93447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DCC76-A0E5-02BA-A5B6-1FDA8605D401}"/>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74C8FA9A-9A05-3DFE-5E1F-B06BBC9A0466}"/>
              </a:ext>
            </a:extLst>
          </p:cNvPr>
          <p:cNvPicPr>
            <a:picLocks noChangeAspect="1"/>
          </p:cNvPicPr>
          <p:nvPr/>
        </p:nvPicPr>
        <p:blipFill>
          <a:blip r:embed="rId2"/>
          <a:stretch>
            <a:fillRect/>
          </a:stretch>
        </p:blipFill>
        <p:spPr>
          <a:xfrm>
            <a:off x="8174335" y="6113721"/>
            <a:ext cx="3173115" cy="669851"/>
          </a:xfrm>
          <a:prstGeom prst="rect">
            <a:avLst/>
          </a:prstGeom>
        </p:spPr>
      </p:pic>
      <p:sp>
        <p:nvSpPr>
          <p:cNvPr id="6" name="TekstSylinder 5">
            <a:extLst>
              <a:ext uri="{FF2B5EF4-FFF2-40B4-BE49-F238E27FC236}">
                <a16:creationId xmlns:a16="http://schemas.microsoft.com/office/drawing/2014/main" id="{247970D5-64B0-DC82-6000-FB3AB639386B}"/>
              </a:ext>
            </a:extLst>
          </p:cNvPr>
          <p:cNvSpPr txBox="1"/>
          <p:nvPr/>
        </p:nvSpPr>
        <p:spPr>
          <a:xfrm>
            <a:off x="992372" y="74428"/>
            <a:ext cx="10207256" cy="6973832"/>
          </a:xfrm>
          <a:prstGeom prst="rect">
            <a:avLst/>
          </a:prstGeom>
          <a:noFill/>
        </p:spPr>
        <p:txBody>
          <a:bodyPr wrap="square" rtlCol="0">
            <a:spAutoFit/>
          </a:bodyPr>
          <a:lstStyle/>
          <a:p>
            <a:pPr algn="ctr"/>
            <a:r>
              <a:rPr lang="nb-NO" sz="4000" dirty="0"/>
              <a:t>Plan for arbeid</a:t>
            </a:r>
          </a:p>
          <a:p>
            <a:pPr algn="ctr"/>
            <a:endParaRPr lang="nb-NO" sz="4000" dirty="0"/>
          </a:p>
          <a:p>
            <a:pPr>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skal opprettes en styringsgruppe som skal bestå av kommunalsjef for skole og barnehage, HTV for Utdanningsforbundet og enhetsleder på Hope oppvekstsenter. Sistnevnte skal være prosjektleder.</a:t>
            </a:r>
          </a:p>
          <a:p>
            <a:pPr>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skal opprettes en nettverksgruppe, der deltakere skal være pedagoger fra hver av de tre barneskolene, en representant fra PPT og prosjektleder. </a:t>
            </a:r>
          </a:p>
          <a:p>
            <a:pPr>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Arbeidet med planen vil skje hovedsakelig i nettverksgruppa, en dag hver måned frem mot sommeren 2025 og ved behov høsten 2025. </a:t>
            </a:r>
          </a:p>
          <a:p>
            <a:pPr>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Nettverksgruppens mandat er å lage en plan for intensiv opplæring som skal synliggjøre lovverket, aktuell teori, metoder for organisering, plan innen «lesing», «skriving» og «regning». Det skal utarbeides forslag til opplegg som lærere kan bruke i arbeidet. Det skal lages et forpliktende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årshjul</a:t>
            </a:r>
            <a:r>
              <a:rPr lang="nb-NO" sz="1800" dirty="0">
                <a:effectLst/>
                <a:latin typeface="Calibri" panose="020F0502020204030204" pitchFamily="34" charset="0"/>
                <a:ea typeface="Calibri" panose="020F0502020204030204" pitchFamily="34" charset="0"/>
                <a:cs typeface="Times New Roman" panose="02020603050405020304" pitchFamily="18" charset="0"/>
              </a:rPr>
              <a:t> for arbeidet med intensiv opplæring.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Plan for intensiv opplæring vil være et vedlegg til </a:t>
            </a:r>
            <a:r>
              <a:rPr lang="nb-N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side 28 i språkplanen</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endParaRPr lang="nb-NO" sz="4000" dirty="0"/>
          </a:p>
          <a:p>
            <a:endParaRPr lang="nb-NO" sz="4000" dirty="0"/>
          </a:p>
          <a:p>
            <a:endParaRPr lang="nb-NO" sz="2400" dirty="0"/>
          </a:p>
          <a:p>
            <a:pPr marL="285750" indent="-285750">
              <a:buFontTx/>
              <a:buChar char="-"/>
            </a:pPr>
            <a:endParaRPr lang="nb-NO" dirty="0"/>
          </a:p>
        </p:txBody>
      </p:sp>
    </p:spTree>
    <p:extLst>
      <p:ext uri="{BB962C8B-B14F-4D97-AF65-F5344CB8AC3E}">
        <p14:creationId xmlns:p14="http://schemas.microsoft.com/office/powerpoint/2010/main" val="222570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D5707-8FE0-18C3-E8F1-0962BBCD2758}"/>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0D54EE17-60A2-1BDB-9606-BA4376C3A784}"/>
              </a:ext>
            </a:extLst>
          </p:cNvPr>
          <p:cNvPicPr>
            <a:picLocks noChangeAspect="1"/>
          </p:cNvPicPr>
          <p:nvPr/>
        </p:nvPicPr>
        <p:blipFill>
          <a:blip r:embed="rId2"/>
          <a:stretch>
            <a:fillRect/>
          </a:stretch>
        </p:blipFill>
        <p:spPr>
          <a:xfrm>
            <a:off x="8174335" y="6113721"/>
            <a:ext cx="3173115" cy="669851"/>
          </a:xfrm>
          <a:prstGeom prst="rect">
            <a:avLst/>
          </a:prstGeom>
        </p:spPr>
      </p:pic>
      <p:sp>
        <p:nvSpPr>
          <p:cNvPr id="6" name="TekstSylinder 5">
            <a:extLst>
              <a:ext uri="{FF2B5EF4-FFF2-40B4-BE49-F238E27FC236}">
                <a16:creationId xmlns:a16="http://schemas.microsoft.com/office/drawing/2014/main" id="{CAE6077E-534B-EA15-DB3A-60C3B4B05337}"/>
              </a:ext>
            </a:extLst>
          </p:cNvPr>
          <p:cNvSpPr txBox="1"/>
          <p:nvPr/>
        </p:nvSpPr>
        <p:spPr>
          <a:xfrm>
            <a:off x="864781" y="74428"/>
            <a:ext cx="10207256" cy="1969770"/>
          </a:xfrm>
          <a:prstGeom prst="rect">
            <a:avLst/>
          </a:prstGeom>
          <a:noFill/>
        </p:spPr>
        <p:txBody>
          <a:bodyPr wrap="square" rtlCol="0">
            <a:spAutoFit/>
          </a:bodyPr>
          <a:lstStyle/>
          <a:p>
            <a:pPr algn="ctr"/>
            <a:r>
              <a:rPr lang="nb-NO" sz="4000" dirty="0"/>
              <a:t>Budsjett</a:t>
            </a:r>
          </a:p>
          <a:p>
            <a:endParaRPr lang="nb-NO" sz="4000" dirty="0"/>
          </a:p>
          <a:p>
            <a:endParaRPr lang="nb-NO" sz="2400" dirty="0"/>
          </a:p>
          <a:p>
            <a:pPr marL="285750" indent="-285750">
              <a:buFontTx/>
              <a:buChar char="-"/>
            </a:pPr>
            <a:endParaRPr lang="nb-NO" dirty="0"/>
          </a:p>
        </p:txBody>
      </p:sp>
      <p:pic>
        <p:nvPicPr>
          <p:cNvPr id="3" name="Bilde 2">
            <a:extLst>
              <a:ext uri="{FF2B5EF4-FFF2-40B4-BE49-F238E27FC236}">
                <a16:creationId xmlns:a16="http://schemas.microsoft.com/office/drawing/2014/main" id="{07FA9741-64F0-A466-B46B-AFD237E326CC}"/>
              </a:ext>
            </a:extLst>
          </p:cNvPr>
          <p:cNvPicPr>
            <a:picLocks noChangeAspect="1"/>
          </p:cNvPicPr>
          <p:nvPr/>
        </p:nvPicPr>
        <p:blipFill>
          <a:blip r:embed="rId3"/>
          <a:stretch>
            <a:fillRect/>
          </a:stretch>
        </p:blipFill>
        <p:spPr>
          <a:xfrm>
            <a:off x="2231572" y="705831"/>
            <a:ext cx="7173685" cy="5369153"/>
          </a:xfrm>
          <a:prstGeom prst="rect">
            <a:avLst/>
          </a:prstGeom>
        </p:spPr>
      </p:pic>
    </p:spTree>
    <p:extLst>
      <p:ext uri="{BB962C8B-B14F-4D97-AF65-F5344CB8AC3E}">
        <p14:creationId xmlns:p14="http://schemas.microsoft.com/office/powerpoint/2010/main" val="349952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8B2F2-4F63-200B-548E-DC0D901BD4BC}"/>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856D06AE-D975-20A5-AD44-0C15B8FF0D5B}"/>
              </a:ext>
            </a:extLst>
          </p:cNvPr>
          <p:cNvPicPr>
            <a:picLocks noChangeAspect="1"/>
          </p:cNvPicPr>
          <p:nvPr/>
        </p:nvPicPr>
        <p:blipFill>
          <a:blip r:embed="rId2"/>
          <a:stretch>
            <a:fillRect/>
          </a:stretch>
        </p:blipFill>
        <p:spPr>
          <a:xfrm>
            <a:off x="8174335" y="6113721"/>
            <a:ext cx="3173115" cy="669851"/>
          </a:xfrm>
          <a:prstGeom prst="rect">
            <a:avLst/>
          </a:prstGeom>
        </p:spPr>
      </p:pic>
      <p:sp>
        <p:nvSpPr>
          <p:cNvPr id="6" name="TekstSylinder 5">
            <a:extLst>
              <a:ext uri="{FF2B5EF4-FFF2-40B4-BE49-F238E27FC236}">
                <a16:creationId xmlns:a16="http://schemas.microsoft.com/office/drawing/2014/main" id="{3A9C8465-6329-6184-9B17-8D9A3CEF7BB8}"/>
              </a:ext>
            </a:extLst>
          </p:cNvPr>
          <p:cNvSpPr txBox="1"/>
          <p:nvPr/>
        </p:nvSpPr>
        <p:spPr>
          <a:xfrm>
            <a:off x="864781" y="74428"/>
            <a:ext cx="10207256" cy="1354217"/>
          </a:xfrm>
          <a:prstGeom prst="rect">
            <a:avLst/>
          </a:prstGeom>
          <a:noFill/>
        </p:spPr>
        <p:txBody>
          <a:bodyPr wrap="square" rtlCol="0">
            <a:spAutoFit/>
          </a:bodyPr>
          <a:lstStyle/>
          <a:p>
            <a:pPr algn="ctr"/>
            <a:r>
              <a:rPr lang="nb-NO" sz="4000" dirty="0"/>
              <a:t>Språkplanen</a:t>
            </a:r>
          </a:p>
          <a:p>
            <a:endParaRPr lang="nb-NO" sz="2400" dirty="0"/>
          </a:p>
          <a:p>
            <a:pPr marL="285750" indent="-285750">
              <a:buFontTx/>
              <a:buChar char="-"/>
            </a:pPr>
            <a:endParaRPr lang="nb-NO" dirty="0"/>
          </a:p>
        </p:txBody>
      </p:sp>
      <p:pic>
        <p:nvPicPr>
          <p:cNvPr id="14" name="Bilde 13">
            <a:extLst>
              <a:ext uri="{FF2B5EF4-FFF2-40B4-BE49-F238E27FC236}">
                <a16:creationId xmlns:a16="http://schemas.microsoft.com/office/drawing/2014/main" id="{9503A44E-6D6A-1737-2D2E-8A3E857EB21B}"/>
              </a:ext>
            </a:extLst>
          </p:cNvPr>
          <p:cNvPicPr>
            <a:picLocks noChangeAspect="1"/>
          </p:cNvPicPr>
          <p:nvPr/>
        </p:nvPicPr>
        <p:blipFill>
          <a:blip r:embed="rId3"/>
          <a:stretch>
            <a:fillRect/>
          </a:stretch>
        </p:blipFill>
        <p:spPr>
          <a:xfrm>
            <a:off x="518076" y="751536"/>
            <a:ext cx="2865202" cy="4104494"/>
          </a:xfrm>
          <a:prstGeom prst="rect">
            <a:avLst/>
          </a:prstGeom>
        </p:spPr>
      </p:pic>
      <p:pic>
        <p:nvPicPr>
          <p:cNvPr id="16" name="Bilde 15">
            <a:extLst>
              <a:ext uri="{FF2B5EF4-FFF2-40B4-BE49-F238E27FC236}">
                <a16:creationId xmlns:a16="http://schemas.microsoft.com/office/drawing/2014/main" id="{CADA55D9-3BDA-A663-A0FC-173ABB09A655}"/>
              </a:ext>
            </a:extLst>
          </p:cNvPr>
          <p:cNvPicPr>
            <a:picLocks noChangeAspect="1"/>
          </p:cNvPicPr>
          <p:nvPr/>
        </p:nvPicPr>
        <p:blipFill>
          <a:blip r:embed="rId4"/>
          <a:stretch>
            <a:fillRect/>
          </a:stretch>
        </p:blipFill>
        <p:spPr>
          <a:xfrm>
            <a:off x="3987970" y="1077686"/>
            <a:ext cx="2527218" cy="3622347"/>
          </a:xfrm>
          <a:prstGeom prst="rect">
            <a:avLst/>
          </a:prstGeom>
        </p:spPr>
      </p:pic>
      <p:pic>
        <p:nvPicPr>
          <p:cNvPr id="18" name="Bilde 17">
            <a:extLst>
              <a:ext uri="{FF2B5EF4-FFF2-40B4-BE49-F238E27FC236}">
                <a16:creationId xmlns:a16="http://schemas.microsoft.com/office/drawing/2014/main" id="{BDFFC00D-1761-2FB6-962A-BAC9AF976AEF}"/>
              </a:ext>
            </a:extLst>
          </p:cNvPr>
          <p:cNvPicPr>
            <a:picLocks noChangeAspect="1"/>
          </p:cNvPicPr>
          <p:nvPr/>
        </p:nvPicPr>
        <p:blipFill>
          <a:blip r:embed="rId5"/>
          <a:stretch>
            <a:fillRect/>
          </a:stretch>
        </p:blipFill>
        <p:spPr>
          <a:xfrm>
            <a:off x="8948125" y="1330673"/>
            <a:ext cx="3142364" cy="4442055"/>
          </a:xfrm>
          <a:prstGeom prst="rect">
            <a:avLst/>
          </a:prstGeom>
        </p:spPr>
      </p:pic>
      <p:pic>
        <p:nvPicPr>
          <p:cNvPr id="20" name="Bilde 19">
            <a:extLst>
              <a:ext uri="{FF2B5EF4-FFF2-40B4-BE49-F238E27FC236}">
                <a16:creationId xmlns:a16="http://schemas.microsoft.com/office/drawing/2014/main" id="{9DC24C4C-71DB-1E51-4C2E-2D6DF434FC11}"/>
              </a:ext>
            </a:extLst>
          </p:cNvPr>
          <p:cNvPicPr>
            <a:picLocks noChangeAspect="1"/>
          </p:cNvPicPr>
          <p:nvPr/>
        </p:nvPicPr>
        <p:blipFill>
          <a:blip r:embed="rId6"/>
          <a:stretch>
            <a:fillRect/>
          </a:stretch>
        </p:blipFill>
        <p:spPr>
          <a:xfrm>
            <a:off x="5723638" y="2431903"/>
            <a:ext cx="2792484" cy="3168295"/>
          </a:xfrm>
          <a:prstGeom prst="rect">
            <a:avLst/>
          </a:prstGeom>
        </p:spPr>
      </p:pic>
    </p:spTree>
    <p:extLst>
      <p:ext uri="{BB962C8B-B14F-4D97-AF65-F5344CB8AC3E}">
        <p14:creationId xmlns:p14="http://schemas.microsoft.com/office/powerpoint/2010/main" val="278221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B36C0-24E0-66A3-36F4-1517A60F84D7}"/>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9590C6E1-103F-D1D2-F0C3-E5F8ABFA8C6E}"/>
              </a:ext>
            </a:extLst>
          </p:cNvPr>
          <p:cNvPicPr>
            <a:picLocks noChangeAspect="1"/>
          </p:cNvPicPr>
          <p:nvPr/>
        </p:nvPicPr>
        <p:blipFill>
          <a:blip r:embed="rId2"/>
          <a:stretch>
            <a:fillRect/>
          </a:stretch>
        </p:blipFill>
        <p:spPr>
          <a:xfrm>
            <a:off x="8174335" y="6113721"/>
            <a:ext cx="3173115" cy="669851"/>
          </a:xfrm>
          <a:prstGeom prst="rect">
            <a:avLst/>
          </a:prstGeom>
        </p:spPr>
      </p:pic>
      <p:sp>
        <p:nvSpPr>
          <p:cNvPr id="6" name="TekstSylinder 5">
            <a:extLst>
              <a:ext uri="{FF2B5EF4-FFF2-40B4-BE49-F238E27FC236}">
                <a16:creationId xmlns:a16="http://schemas.microsoft.com/office/drawing/2014/main" id="{8EFC743A-3E64-CFC7-7247-5EFD5AB42968}"/>
              </a:ext>
            </a:extLst>
          </p:cNvPr>
          <p:cNvSpPr txBox="1"/>
          <p:nvPr/>
        </p:nvSpPr>
        <p:spPr>
          <a:xfrm>
            <a:off x="864781" y="74428"/>
            <a:ext cx="10207256" cy="1354217"/>
          </a:xfrm>
          <a:prstGeom prst="rect">
            <a:avLst/>
          </a:prstGeom>
          <a:noFill/>
        </p:spPr>
        <p:txBody>
          <a:bodyPr wrap="square" rtlCol="0">
            <a:spAutoFit/>
          </a:bodyPr>
          <a:lstStyle/>
          <a:p>
            <a:pPr algn="ctr"/>
            <a:r>
              <a:rPr lang="nb-NO" sz="4000" dirty="0"/>
              <a:t>Arbeidet til nå</a:t>
            </a:r>
          </a:p>
          <a:p>
            <a:endParaRPr lang="nb-NO" sz="2400" dirty="0"/>
          </a:p>
          <a:p>
            <a:pPr marL="285750" indent="-285750">
              <a:buFontTx/>
              <a:buChar char="-"/>
            </a:pPr>
            <a:endParaRPr lang="nb-NO" dirty="0"/>
          </a:p>
        </p:txBody>
      </p:sp>
      <p:sp>
        <p:nvSpPr>
          <p:cNvPr id="2" name="TekstSylinder 1">
            <a:extLst>
              <a:ext uri="{FF2B5EF4-FFF2-40B4-BE49-F238E27FC236}">
                <a16:creationId xmlns:a16="http://schemas.microsoft.com/office/drawing/2014/main" id="{5A85225F-4B70-CCBB-DC8B-2266EA2529BA}"/>
              </a:ext>
            </a:extLst>
          </p:cNvPr>
          <p:cNvSpPr txBox="1"/>
          <p:nvPr/>
        </p:nvSpPr>
        <p:spPr>
          <a:xfrm>
            <a:off x="3646714" y="751536"/>
            <a:ext cx="8392886" cy="5724644"/>
          </a:xfrm>
          <a:prstGeom prst="rect">
            <a:avLst/>
          </a:prstGeom>
          <a:noFill/>
        </p:spPr>
        <p:txBody>
          <a:bodyPr wrap="square" rtlCol="0">
            <a:spAutoFit/>
          </a:bodyPr>
          <a:lstStyle/>
          <a:p>
            <a:r>
              <a:rPr lang="nb-NO" dirty="0"/>
              <a:t>Planen:</a:t>
            </a:r>
          </a:p>
          <a:p>
            <a:pPr marL="457200" indent="-457200">
              <a:buFont typeface="Wingdings" panose="05000000000000000000" pitchFamily="2" charset="2"/>
              <a:buChar char="Ø"/>
            </a:pPr>
            <a:r>
              <a:rPr lang="nb-NO" dirty="0"/>
              <a:t>Hva er intensiv opplæring og hvorfor</a:t>
            </a:r>
          </a:p>
          <a:p>
            <a:pPr marL="457200" indent="-457200">
              <a:buFont typeface="Wingdings" panose="05000000000000000000" pitchFamily="2" charset="2"/>
              <a:buChar char="Ø"/>
            </a:pPr>
            <a:r>
              <a:rPr lang="nb-NO" dirty="0"/>
              <a:t>Kartlegger og oppdage behov for intensiv opplæring</a:t>
            </a:r>
          </a:p>
          <a:p>
            <a:pPr marL="457200" indent="-457200">
              <a:buFont typeface="Wingdings" panose="05000000000000000000" pitchFamily="2" charset="2"/>
              <a:buChar char="Ø"/>
            </a:pPr>
            <a:r>
              <a:rPr lang="nb-NO" dirty="0"/>
              <a:t>Kjennetegn for elever som strever i lesing, skriving og regning</a:t>
            </a:r>
          </a:p>
          <a:p>
            <a:pPr marL="457200" indent="-457200">
              <a:buFont typeface="Wingdings" panose="05000000000000000000" pitchFamily="2" charset="2"/>
              <a:buChar char="Ø"/>
            </a:pPr>
            <a:r>
              <a:rPr lang="nb-NO" dirty="0"/>
              <a:t>Kartlegging «Sjekkliste»</a:t>
            </a:r>
          </a:p>
          <a:p>
            <a:pPr marL="457200" indent="-457200">
              <a:buFont typeface="Wingdings" panose="05000000000000000000" pitchFamily="2" charset="2"/>
              <a:buChar char="Ø"/>
            </a:pPr>
            <a:r>
              <a:rPr lang="nb-NO" dirty="0"/>
              <a:t>Hvordan organisere intensiv opplæring på de ulike skolene. </a:t>
            </a:r>
          </a:p>
          <a:p>
            <a:pPr marL="457200" indent="-457200">
              <a:buFont typeface="Wingdings" panose="05000000000000000000" pitchFamily="2" charset="2"/>
              <a:buChar char="Ø"/>
            </a:pPr>
            <a:endParaRPr lang="nb-NO" dirty="0"/>
          </a:p>
          <a:p>
            <a:r>
              <a:rPr lang="nb-NO" dirty="0"/>
              <a:t>Videre:</a:t>
            </a:r>
          </a:p>
          <a:p>
            <a:endParaRPr lang="nb-NO" dirty="0"/>
          </a:p>
          <a:p>
            <a:pPr marL="457200" indent="-457200">
              <a:buFont typeface="Wingdings" panose="05000000000000000000" pitchFamily="2" charset="2"/>
              <a:buChar char="Ø"/>
            </a:pPr>
            <a:r>
              <a:rPr lang="nb-NO" dirty="0"/>
              <a:t>Lage, finne opplegg som skal brukes i opplæringen</a:t>
            </a:r>
          </a:p>
          <a:p>
            <a:pPr marL="457200" indent="-457200">
              <a:buFont typeface="Wingdings" panose="05000000000000000000" pitchFamily="2" charset="2"/>
              <a:buChar char="Ø"/>
            </a:pPr>
            <a:r>
              <a:rPr lang="nb-NO" dirty="0"/>
              <a:t>Teste ut opplegg og organisering</a:t>
            </a:r>
          </a:p>
          <a:p>
            <a:pPr marL="457200" indent="-457200">
              <a:buFont typeface="Wingdings" panose="05000000000000000000" pitchFamily="2" charset="2"/>
              <a:buChar char="Ø"/>
            </a:pPr>
            <a:r>
              <a:rPr lang="nb-NO" dirty="0" err="1"/>
              <a:t>Kompetanseheve</a:t>
            </a:r>
            <a:r>
              <a:rPr lang="nb-NO" dirty="0"/>
              <a:t> personal internt og eksternt</a:t>
            </a:r>
          </a:p>
          <a:p>
            <a:pPr marL="457200" indent="-457200">
              <a:buFont typeface="Wingdings" panose="05000000000000000000" pitchFamily="2" charset="2"/>
              <a:buChar char="Ø"/>
            </a:pPr>
            <a:r>
              <a:rPr lang="nb-NO" dirty="0"/>
              <a:t>Få satt det i system</a:t>
            </a:r>
          </a:p>
          <a:p>
            <a:pPr marL="457200" indent="-457200">
              <a:buFont typeface="Wingdings" panose="05000000000000000000" pitchFamily="2" charset="2"/>
              <a:buChar char="Ø"/>
            </a:pPr>
            <a:r>
              <a:rPr lang="nb-NO" dirty="0"/>
              <a:t>Dokumentasjons - maler og former</a:t>
            </a:r>
          </a:p>
          <a:p>
            <a:pPr marL="457200" indent="-457200">
              <a:buFont typeface="Wingdings" panose="05000000000000000000" pitchFamily="2" charset="2"/>
              <a:buChar char="Ø"/>
            </a:pPr>
            <a:r>
              <a:rPr lang="nb-NO" dirty="0"/>
              <a:t>Videre implementering av språkplan og plan for intensiv opplæring i alle enheter</a:t>
            </a:r>
          </a:p>
          <a:p>
            <a:pPr marL="457200" indent="-457200">
              <a:buFont typeface="Wingdings" panose="05000000000000000000" pitchFamily="2" charset="2"/>
              <a:buChar char="Ø"/>
            </a:pPr>
            <a:r>
              <a:rPr lang="nb-NO" dirty="0" err="1"/>
              <a:t>Årshjul</a:t>
            </a:r>
            <a:r>
              <a:rPr lang="nb-NO" dirty="0"/>
              <a:t> for skolene med fokus på forebyggende gode begynneropplæring og </a:t>
            </a:r>
            <a:r>
              <a:rPr lang="nb-NO" dirty="0" err="1"/>
              <a:t>årshjul</a:t>
            </a:r>
            <a:r>
              <a:rPr lang="nb-NO" dirty="0"/>
              <a:t> til ledere for å drive godt utviklingsarbeid for å heve kompetansen rundt opplæringen </a:t>
            </a:r>
          </a:p>
          <a:p>
            <a:pPr marL="457200" indent="-457200">
              <a:buFont typeface="Wingdings" panose="05000000000000000000" pitchFamily="2" charset="2"/>
              <a:buChar char="Ø"/>
            </a:pPr>
            <a:endParaRPr lang="nb-NO" sz="1400" dirty="0"/>
          </a:p>
          <a:p>
            <a:pPr marL="457200" indent="-457200">
              <a:buFont typeface="Wingdings" panose="05000000000000000000" pitchFamily="2" charset="2"/>
              <a:buChar char="Ø"/>
            </a:pPr>
            <a:endParaRPr lang="nb-NO" sz="1400" dirty="0"/>
          </a:p>
          <a:p>
            <a:pPr marL="457200" indent="-457200">
              <a:buFont typeface="Wingdings" panose="05000000000000000000" pitchFamily="2" charset="2"/>
              <a:buChar char="Ø"/>
            </a:pPr>
            <a:endParaRPr lang="nb-NO" sz="1400" dirty="0"/>
          </a:p>
        </p:txBody>
      </p:sp>
      <p:pic>
        <p:nvPicPr>
          <p:cNvPr id="4" name="Bilde 3">
            <a:extLst>
              <a:ext uri="{FF2B5EF4-FFF2-40B4-BE49-F238E27FC236}">
                <a16:creationId xmlns:a16="http://schemas.microsoft.com/office/drawing/2014/main" id="{EF7E7748-100A-6930-AF20-A3C1B61217CE}"/>
              </a:ext>
            </a:extLst>
          </p:cNvPr>
          <p:cNvPicPr>
            <a:picLocks noChangeAspect="1"/>
          </p:cNvPicPr>
          <p:nvPr/>
        </p:nvPicPr>
        <p:blipFill>
          <a:blip r:embed="rId3"/>
          <a:stretch>
            <a:fillRect/>
          </a:stretch>
        </p:blipFill>
        <p:spPr>
          <a:xfrm>
            <a:off x="609599" y="1189296"/>
            <a:ext cx="2590933" cy="3759393"/>
          </a:xfrm>
          <a:prstGeom prst="rect">
            <a:avLst/>
          </a:prstGeom>
        </p:spPr>
      </p:pic>
    </p:spTree>
    <p:extLst>
      <p:ext uri="{BB962C8B-B14F-4D97-AF65-F5344CB8AC3E}">
        <p14:creationId xmlns:p14="http://schemas.microsoft.com/office/powerpoint/2010/main" val="309545187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Presentasjon1" id="{B86707A5-5604-E948-8A93-CCC877ACB339}" vid="{DE19E7EB-F650-A943-B6DD-97B7F8C9EDB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9209912332464492ACB00852E61705" ma:contentTypeVersion="18" ma:contentTypeDescription="Create a new document." ma:contentTypeScope="" ma:versionID="bf339eaa069085f3a730990373e4cff2">
  <xsd:schema xmlns:xsd="http://www.w3.org/2001/XMLSchema" xmlns:xs="http://www.w3.org/2001/XMLSchema" xmlns:p="http://schemas.microsoft.com/office/2006/metadata/properties" xmlns:ns2="58bf9400-baa7-468c-9144-9de90062f095" xmlns:ns3="4935c6a8-1b6d-4a2e-a9f9-7272c24c47ee" targetNamespace="http://schemas.microsoft.com/office/2006/metadata/properties" ma:root="true" ma:fieldsID="034999ef19e1eacb31cbdd00bc38bbcc" ns2:_="" ns3:_="">
    <xsd:import namespace="58bf9400-baa7-468c-9144-9de90062f095"/>
    <xsd:import namespace="4935c6a8-1b6d-4a2e-a9f9-7272c24c47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f9400-baa7-468c-9144-9de90062f0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35c6a8-1b6d-4a2e-a9f9-7272c24c47e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0abc87-bf5e-498e-9e7e-3fad3b76c279}" ma:internalName="TaxCatchAll" ma:showField="CatchAllData" ma:web="4935c6a8-1b6d-4a2e-a9f9-7272c24c47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bf9400-baa7-468c-9144-9de90062f095">
      <Terms xmlns="http://schemas.microsoft.com/office/infopath/2007/PartnerControls"/>
    </lcf76f155ced4ddcb4097134ff3c332f>
    <TaxCatchAll xmlns="4935c6a8-1b6d-4a2e-a9f9-7272c24c47ee" xsi:nil="true"/>
  </documentManagement>
</p:properties>
</file>

<file path=customXml/itemProps1.xml><?xml version="1.0" encoding="utf-8"?>
<ds:datastoreItem xmlns:ds="http://schemas.openxmlformats.org/officeDocument/2006/customXml" ds:itemID="{09ECF0D7-97C3-4E4B-9CB2-D4C12F3986D0}">
  <ds:schemaRefs>
    <ds:schemaRef ds:uri="http://schemas.microsoft.com/sharepoint/v3/contenttype/forms"/>
  </ds:schemaRefs>
</ds:datastoreItem>
</file>

<file path=customXml/itemProps2.xml><?xml version="1.0" encoding="utf-8"?>
<ds:datastoreItem xmlns:ds="http://schemas.openxmlformats.org/officeDocument/2006/customXml" ds:itemID="{4342D1FB-768C-46EA-8310-DFE147EF2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bf9400-baa7-468c-9144-9de90062f095"/>
    <ds:schemaRef ds:uri="4935c6a8-1b6d-4a2e-a9f9-7272c24c47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1AFFF7-AE2C-489D-933E-69BC680CAD09}">
  <ds:schemaRefs>
    <ds:schemaRef ds:uri="4935c6a8-1b6d-4a2e-a9f9-7272c24c47ee"/>
    <ds:schemaRef ds:uri="58bf9400-baa7-468c-9144-9de90062f095"/>
    <ds:schemaRef ds:uri="9364819c-50d3-4fbf-86ef-834b03717078"/>
    <ds:schemaRef ds:uri="a05db560-430f-4250-8278-507f810d58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497</Words>
  <Application>Microsoft Office PowerPoint</Application>
  <PresentationFormat>Widescreen</PresentationFormat>
  <Paragraphs>42</Paragraphs>
  <Slides>8</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8</vt:i4>
      </vt:variant>
    </vt:vector>
  </HeadingPairs>
  <TitlesOfParts>
    <vt:vector size="14" baseType="lpstr">
      <vt:lpstr>Amasis MT Pro Light</vt:lpstr>
      <vt:lpstr>Arial</vt:lpstr>
      <vt:lpstr>Calibri</vt:lpstr>
      <vt:lpstr>Calibri Light</vt:lpstr>
      <vt:lpstr>Wingdings</vt:lpstr>
      <vt:lpstr>Office-tema</vt:lpstr>
      <vt:lpstr>Tidlig innsats  Intensiv opplæring 14. mai 2025  </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dc:title>
  <dc:creator>Dag Tynes</dc:creator>
  <cp:lastModifiedBy>Hoel, Esther Kristine</cp:lastModifiedBy>
  <cp:revision>58</cp:revision>
  <dcterms:created xsi:type="dcterms:W3CDTF">2021-03-28T08:53:38Z</dcterms:created>
  <dcterms:modified xsi:type="dcterms:W3CDTF">2025-05-13T19:51:04Z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0x010100069209912332464492ACB00852E61705</vt:lpwstr>
  </property>
  <property fmtid="{D5CDD505-2E9C-101B-9397-08002B2CF9AE}" pid="3" name="MediaServiceImageTags">
    <vt:lpwstr/>
  </property>
</Properties>
</file>