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4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5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6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7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9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0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11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12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3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4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15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16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17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18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19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20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21.xml" ContentType="application/vnd.openxmlformats-officedocument.presentationml.notesSl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418" r:id="rId5"/>
    <p:sldId id="416" r:id="rId6"/>
    <p:sldId id="421" r:id="rId7"/>
    <p:sldId id="384" r:id="rId8"/>
    <p:sldId id="385" r:id="rId9"/>
    <p:sldId id="269" r:id="rId10"/>
    <p:sldId id="415" r:id="rId11"/>
    <p:sldId id="395" r:id="rId12"/>
    <p:sldId id="396" r:id="rId13"/>
    <p:sldId id="390" r:id="rId14"/>
    <p:sldId id="382" r:id="rId15"/>
    <p:sldId id="397" r:id="rId16"/>
    <p:sldId id="404" r:id="rId17"/>
    <p:sldId id="405" r:id="rId18"/>
    <p:sldId id="406" r:id="rId19"/>
    <p:sldId id="407" r:id="rId20"/>
    <p:sldId id="408" r:id="rId21"/>
    <p:sldId id="409" r:id="rId22"/>
    <p:sldId id="410" r:id="rId23"/>
    <p:sldId id="411" r:id="rId24"/>
    <p:sldId id="412" r:id="rId25"/>
    <p:sldId id="413" r:id="rId26"/>
  </p:sldIdLst>
  <p:sldSz cx="12192000" cy="6858000"/>
  <p:notesSz cx="6858000" cy="9144000"/>
  <p:custDataLst>
    <p:tags r:id="rId29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7242" userDrawn="1">
          <p15:clr>
            <a:srgbClr val="A4A3A4"/>
          </p15:clr>
        </p15:guide>
        <p15:guide id="5" orient="horz" pos="4088" userDrawn="1">
          <p15:clr>
            <a:srgbClr val="A4A3A4"/>
          </p15:clr>
        </p15:guide>
        <p15:guide id="7" pos="42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A541"/>
    <a:srgbClr val="000000"/>
    <a:srgbClr val="D5D00E"/>
    <a:srgbClr val="D71921"/>
    <a:srgbClr val="7B2B7B"/>
    <a:srgbClr val="D59B09"/>
    <a:srgbClr val="FFDE49"/>
    <a:srgbClr val="E9D43B"/>
    <a:srgbClr val="E8E8E8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5" autoAdjust="0"/>
    <p:restoredTop sz="96197" autoAdjust="0"/>
  </p:normalViewPr>
  <p:slideViewPr>
    <p:cSldViewPr snapToGrid="0" showGuides="1">
      <p:cViewPr varScale="1">
        <p:scale>
          <a:sx n="119" d="100"/>
          <a:sy n="119" d="100"/>
        </p:scale>
        <p:origin x="384" y="176"/>
      </p:cViewPr>
      <p:guideLst>
        <p:guide pos="7242"/>
        <p:guide orient="horz" pos="4088"/>
        <p:guide pos="4203"/>
      </p:guideLst>
    </p:cSldViewPr>
  </p:slideViewPr>
  <p:outlineViewPr>
    <p:cViewPr>
      <p:scale>
        <a:sx n="33" d="100"/>
        <a:sy n="33" d="100"/>
      </p:scale>
      <p:origin x="0" y="-354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38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-regneark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-regneark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CB0D-4A36-80E6-DAF0B64F02E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CB0D-4A36-80E6-DAF0B64F02E1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CB0D-4A36-80E6-DAF0B64F02E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CB0D-4A36-80E6-DAF0B64F02E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CB0D-4A36-80E6-DAF0B64F02E1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CB0D-4A36-80E6-DAF0B64F02E1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CB0D-4A36-80E6-DAF0B64F02E1}"/>
              </c:ext>
            </c:extLst>
          </c:dPt>
          <c:dPt>
            <c:idx val="7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CB0D-4A36-80E6-DAF0B64F02E1}"/>
              </c:ext>
            </c:extLst>
          </c:dPt>
          <c:dPt>
            <c:idx val="8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CB0D-4A36-80E6-DAF0B64F02E1}"/>
              </c:ext>
            </c:extLst>
          </c:dPt>
          <c:dPt>
            <c:idx val="9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CB0D-4A36-80E6-DAF0B64F02E1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2C3C-4C92-A61D-9EF9066E3DB0}"/>
              </c:ext>
            </c:extLst>
          </c:dPt>
          <c:dPt>
            <c:idx val="11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2C3C-4C92-A61D-9EF9066E3DB0}"/>
              </c:ext>
            </c:extLst>
          </c:dPt>
          <c:dPt>
            <c:idx val="12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2C3C-4C92-A61D-9EF9066E3DB0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2C3C-4C92-A61D-9EF9066E3DB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Sheet1!$B$1:$O$1</c:f>
              <c:strCache>
                <c:ptCount val="14"/>
                <c:pt idx="0">
                  <c:v>A</c:v>
                </c:pt>
                <c:pt idx="1">
                  <c:v>FRP</c:v>
                </c:pt>
                <c:pt idx="2">
                  <c:v>H</c:v>
                </c:pt>
                <c:pt idx="3">
                  <c:v>KRF</c:v>
                </c:pt>
                <c:pt idx="4">
                  <c:v>RØDT</c:v>
                </c:pt>
                <c:pt idx="5">
                  <c:v>SP</c:v>
                </c:pt>
                <c:pt idx="6">
                  <c:v>SV</c:v>
                </c:pt>
                <c:pt idx="7">
                  <c:v>V</c:v>
                </c:pt>
                <c:pt idx="8">
                  <c:v>MDG</c:v>
                </c:pt>
                <c:pt idx="9">
                  <c:v>INP</c:v>
                </c:pt>
                <c:pt idx="10">
                  <c:v>DEMN</c:v>
                </c:pt>
                <c:pt idx="11">
                  <c:v>LIBS</c:v>
                </c:pt>
                <c:pt idx="12">
                  <c:v>PP</c:v>
                </c:pt>
                <c:pt idx="13">
                  <c:v>OTHER</c:v>
                </c:pt>
              </c:strCache>
            </c:strRef>
          </c:cat>
          <c:val>
            <c:numRef>
              <c:f>Sheet1!$B$2:$O$2</c:f>
              <c:numCache>
                <c:formatCode>0.0%</c:formatCode>
                <c:ptCount val="14"/>
                <c:pt idx="0">
                  <c:v>0.22075683556299999</c:v>
                </c:pt>
                <c:pt idx="1">
                  <c:v>6.9004263910229999E-2</c:v>
                </c:pt>
                <c:pt idx="2">
                  <c:v>0.2760710012664</c:v>
                </c:pt>
                <c:pt idx="3">
                  <c:v>1.7268351135059999E-2</c:v>
                </c:pt>
                <c:pt idx="4">
                  <c:v>5.7417828989119998E-2</c:v>
                </c:pt>
                <c:pt idx="5">
                  <c:v>2.35662568515E-2</c:v>
                </c:pt>
                <c:pt idx="6">
                  <c:v>0.12099616446100001</c:v>
                </c:pt>
                <c:pt idx="7">
                  <c:v>5.8631982511789998E-2</c:v>
                </c:pt>
                <c:pt idx="8">
                  <c:v>7.7160420709669997E-2</c:v>
                </c:pt>
                <c:pt idx="9">
                  <c:v>1.9107862510610002E-2</c:v>
                </c:pt>
                <c:pt idx="10">
                  <c:v>7.40800481188E-3</c:v>
                </c:pt>
                <c:pt idx="11">
                  <c:v>7.1882762915080004E-3</c:v>
                </c:pt>
                <c:pt idx="12">
                  <c:v>3.1081358521300003E-2</c:v>
                </c:pt>
                <c:pt idx="13">
                  <c:v>1.4341392466980001E-2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0D-4A36-80E6-DAF0B64F02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011208607"/>
        <c:axId val="812675247"/>
      </c:barChart>
      <c:catAx>
        <c:axId val="1011208607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812675247"/>
        <c:crosses val="autoZero"/>
        <c:auto val="1"/>
        <c:lblAlgn val="ctr"/>
        <c:lblOffset val="100"/>
        <c:noMultiLvlLbl val="0"/>
      </c:catAx>
      <c:valAx>
        <c:axId val="812675247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0112086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Mandater for måling</c:v>
                </c:pt>
              </c:strCache>
            </c:strRef>
          </c:tx>
          <c:spPr>
            <a:solidFill>
              <a:srgbClr val="FF0000"/>
            </a:solidFill>
          </c:spPr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ADE-4C1C-9C1D-46F8FBAA2D5A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ADE-4C1C-9C1D-46F8FBAA2D5A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ADE-4C1C-9C1D-46F8FBAA2D5A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ADE-4C1C-9C1D-46F8FBAA2D5A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ADE-4C1C-9C1D-46F8FBAA2D5A}"/>
              </c:ext>
            </c:extLst>
          </c:dPt>
          <c:dPt>
            <c:idx val="5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ADE-4C1C-9C1D-46F8FBAA2D5A}"/>
              </c:ext>
            </c:extLst>
          </c:dPt>
          <c:dPt>
            <c:idx val="6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ADE-4C1C-9C1D-46F8FBAA2D5A}"/>
              </c:ext>
            </c:extLst>
          </c:dPt>
          <c:dPt>
            <c:idx val="7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1ADE-4C1C-9C1D-46F8FBAA2D5A}"/>
              </c:ext>
            </c:extLst>
          </c:dPt>
          <c:dPt>
            <c:idx val="8"/>
            <c:bubble3D val="0"/>
            <c:spPr>
              <a:solidFill>
                <a:srgbClr val="37A541">
                  <a:lumMod val="75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1ADE-4C1C-9C1D-46F8FBAA2D5A}"/>
              </c:ext>
            </c:extLst>
          </c:dPt>
          <c:dPt>
            <c:idx val="9"/>
            <c:bubble3D val="0"/>
            <c:spPr>
              <a:solidFill>
                <a:srgbClr val="FFFFFF">
                  <a:lumMod val="85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1ADE-4C1C-9C1D-46F8FBAA2D5A}"/>
              </c:ext>
            </c:extLst>
          </c:dPt>
          <c:dPt>
            <c:idx val="1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E80A-4EFD-955E-3813ED84C7BC}"/>
              </c:ext>
            </c:extLst>
          </c:dPt>
          <c:dPt>
            <c:idx val="1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E80A-4EFD-955E-3813ED84C7BC}"/>
              </c:ext>
            </c:extLst>
          </c:dPt>
          <c:dPt>
            <c:idx val="12"/>
            <c:bubble3D val="0"/>
            <c:spPr>
              <a:solidFill>
                <a:srgbClr val="FFFFFF">
                  <a:lumMod val="85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E80A-4EFD-955E-3813ED84C7BC}"/>
              </c:ext>
            </c:extLst>
          </c:dPt>
          <c:dLbls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80A-4EFD-955E-3813ED84C7BC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80A-4EFD-955E-3813ED84C7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Sheet1!$A$2:$A$14</c:f>
              <c:strCache>
                <c:ptCount val="13"/>
                <c:pt idx="0">
                  <c:v>A</c:v>
                </c:pt>
                <c:pt idx="1">
                  <c:v>FRP</c:v>
                </c:pt>
                <c:pt idx="2">
                  <c:v>H</c:v>
                </c:pt>
                <c:pt idx="3">
                  <c:v>KRF</c:v>
                </c:pt>
                <c:pt idx="4">
                  <c:v>RØDT</c:v>
                </c:pt>
                <c:pt idx="5">
                  <c:v>SP</c:v>
                </c:pt>
                <c:pt idx="6">
                  <c:v>SV</c:v>
                </c:pt>
                <c:pt idx="7">
                  <c:v>V</c:v>
                </c:pt>
                <c:pt idx="8">
                  <c:v>MDG</c:v>
                </c:pt>
                <c:pt idx="9">
                  <c:v>INP</c:v>
                </c:pt>
                <c:pt idx="10">
                  <c:v>DEMN</c:v>
                </c:pt>
                <c:pt idx="11">
                  <c:v>LIBS</c:v>
                </c:pt>
                <c:pt idx="12">
                  <c:v>PP</c:v>
                </c:pt>
              </c:strCache>
            </c:strRef>
          </c:cat>
          <c:val>
            <c:numRef>
              <c:f>Sheet1!$B$2:$B$14</c:f>
              <c:numCache>
                <c:formatCode>0</c:formatCode>
                <c:ptCount val="13"/>
                <c:pt idx="0">
                  <c:v>16</c:v>
                </c:pt>
                <c:pt idx="1">
                  <c:v>5</c:v>
                </c:pt>
                <c:pt idx="2">
                  <c:v>19</c:v>
                </c:pt>
                <c:pt idx="3">
                  <c:v>1</c:v>
                </c:pt>
                <c:pt idx="4">
                  <c:v>4</c:v>
                </c:pt>
                <c:pt idx="5">
                  <c:v>2</c:v>
                </c:pt>
                <c:pt idx="6">
                  <c:v>8</c:v>
                </c:pt>
                <c:pt idx="7">
                  <c:v>4</c:v>
                </c:pt>
                <c:pt idx="8">
                  <c:v>5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1ADE-4C1C-9C1D-46F8FBAA2D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0.06706</cdr:x>
      <cdr:y>0.2884</cdr:y>
    </cdr:from>
    <cdr:to>
      <cdr:x>0.1018</cdr:x>
      <cdr:y>0.36848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23BDC0F-94A3-4934-BDD9-D9EEE54541CB}"/>
            </a:ext>
          </a:extLst>
        </cdr:cNvPr>
        <cdr:cNvSpPr txBox="1"/>
      </cdr:nvSpPr>
      <cdr:spPr>
        <a:xfrm xmlns:a="http://schemas.openxmlformats.org/drawingml/2006/main">
          <a:off x="705184" y="1254926"/>
          <a:ext cx="365315" cy="3484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nb-NO" sz="1100"/>
        </a:p>
      </cdr:txBody>
    </cdr:sp>
  </cdr:relSizeAnchor>
  <cdr:relSizeAnchor xmlns:cdr="http://schemas.openxmlformats.org/drawingml/2006/chartDrawing">
    <cdr:from>
      <cdr:x>0.08975</cdr:x>
      <cdr:y>0.40819</cdr:y>
    </cdr:from>
    <cdr:to>
      <cdr:x>0.18852</cdr:x>
      <cdr:y>0.5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A897F46E-2F39-4DCA-8217-B21737C241EE}"/>
            </a:ext>
          </a:extLst>
        </cdr:cNvPr>
        <cdr:cNvSpPr txBox="1"/>
      </cdr:nvSpPr>
      <cdr:spPr>
        <a:xfrm xmlns:a="http://schemas.openxmlformats.org/drawingml/2006/main">
          <a:off x="943746" y="1776174"/>
          <a:ext cx="1038687" cy="3994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nb-NO" sz="1400" b="1" dirty="0"/>
        </a:p>
      </cdr:txBody>
    </cdr:sp>
  </cdr:relSizeAnchor>
  <cdr:relSizeAnchor xmlns:cdr="http://schemas.openxmlformats.org/drawingml/2006/chartDrawing">
    <cdr:from>
      <cdr:x>0.12218</cdr:x>
      <cdr:y>0.4471</cdr:y>
    </cdr:from>
    <cdr:to>
      <cdr:x>0.15352</cdr:x>
      <cdr:y>0.49268</cdr:y>
    </cdr:to>
    <cdr:sp macro="" textlink="">
      <cdr:nvSpPr>
        <cdr:cNvPr id="6" name="Text Box 7">
          <a:extLst xmlns:a="http://schemas.openxmlformats.org/drawingml/2006/main">
            <a:ext uri="{FF2B5EF4-FFF2-40B4-BE49-F238E27FC236}">
              <a16:creationId xmlns:a16="http://schemas.microsoft.com/office/drawing/2014/main" id="{7178B968-B01E-4FC5-93D5-E3C35853E935}"/>
            </a:ext>
          </a:extLst>
        </cdr:cNvPr>
        <cdr:cNvSpPr txBox="1">
          <a:spLocks xmlns:a="http://schemas.openxmlformats.org/drawingml/2006/main" noChangeArrowheads="1" noTextEdit="1"/>
        </cdr:cNvSpPr>
      </cdr:nvSpPr>
      <cdr:spPr bwMode="auto">
        <a:xfrm xmlns:a="http://schemas.openxmlformats.org/drawingml/2006/main">
          <a:off x="1284796" y="1945489"/>
          <a:ext cx="329561" cy="198330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square" lIns="36576" tIns="27432" rIns="36576" bIns="27432" anchor="ctr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endParaRPr lang="nb-NO" sz="1200" b="1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A339B-52E7-4C15-ADCA-73F631069740}" type="datetimeFigureOut">
              <a:rPr lang="en-US" smtClean="0"/>
              <a:t>8/17/23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B33E0-BE62-4947-A134-EC04CE59B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18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AA5A1-3BBA-4FC6-8863-B00939B90C92}" type="datetimeFigureOut">
              <a:rPr lang="en-US" smtClean="0"/>
              <a:t>8/17/23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40F49-FDD9-4FF0-A96D-6124AEC43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82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40F49-FDD9-4FF0-A96D-6124AEC43B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699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40F49-FDD9-4FF0-A96D-6124AEC43B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5950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40F49-FDD9-4FF0-A96D-6124AEC43B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431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40F49-FDD9-4FF0-A96D-6124AEC43B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3142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40F49-FDD9-4FF0-A96D-6124AEC43B4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386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40F49-FDD9-4FF0-A96D-6124AEC43B4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732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40F49-FDD9-4FF0-A96D-6124AEC43B4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212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40F49-FDD9-4FF0-A96D-6124AEC43B4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960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40F49-FDD9-4FF0-A96D-6124AEC43B4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104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40F49-FDD9-4FF0-A96D-6124AEC43B4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362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40F49-FDD9-4FF0-A96D-6124AEC43B4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92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40F49-FDD9-4FF0-A96D-6124AEC43B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570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40F49-FDD9-4FF0-A96D-6124AEC43B4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468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40F49-FDD9-4FF0-A96D-6124AEC43B4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244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40F49-FDD9-4FF0-A96D-6124AEC43B4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2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40F49-FDD9-4FF0-A96D-6124AEC43B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518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40F49-FDD9-4FF0-A96D-6124AEC43B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13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40F49-FDD9-4FF0-A96D-6124AEC43B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27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40F49-FDD9-4FF0-A96D-6124AEC43B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27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40F49-FDD9-4FF0-A96D-6124AEC43B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663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40F49-FDD9-4FF0-A96D-6124AEC43B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366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40F49-FDD9-4FF0-A96D-6124AEC43B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39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892300" y="0"/>
            <a:ext cx="10299700" cy="6864086"/>
          </a:xfrm>
          <a:custGeom>
            <a:avLst/>
            <a:gdLst>
              <a:gd name="connsiteX0" fmla="*/ 0 w 10287000"/>
              <a:gd name="connsiteY0" fmla="*/ 0 h 6858000"/>
              <a:gd name="connsiteX1" fmla="*/ 10287000 w 10287000"/>
              <a:gd name="connsiteY1" fmla="*/ 0 h 6858000"/>
              <a:gd name="connsiteX2" fmla="*/ 10287000 w 10287000"/>
              <a:gd name="connsiteY2" fmla="*/ 6858000 h 6858000"/>
              <a:gd name="connsiteX3" fmla="*/ 0 w 10287000"/>
              <a:gd name="connsiteY3" fmla="*/ 6858000 h 6858000"/>
              <a:gd name="connsiteX4" fmla="*/ 0 w 10287000"/>
              <a:gd name="connsiteY4" fmla="*/ 0 h 6858000"/>
              <a:gd name="connsiteX0" fmla="*/ 0 w 10287000"/>
              <a:gd name="connsiteY0" fmla="*/ 0 h 6858000"/>
              <a:gd name="connsiteX1" fmla="*/ 10287000 w 10287000"/>
              <a:gd name="connsiteY1" fmla="*/ 0 h 6858000"/>
              <a:gd name="connsiteX2" fmla="*/ 10287000 w 10287000"/>
              <a:gd name="connsiteY2" fmla="*/ 6858000 h 6858000"/>
              <a:gd name="connsiteX3" fmla="*/ 2895600 w 10287000"/>
              <a:gd name="connsiteY3" fmla="*/ 6849533 h 6858000"/>
              <a:gd name="connsiteX4" fmla="*/ 0 w 10287000"/>
              <a:gd name="connsiteY4" fmla="*/ 0 h 6858000"/>
              <a:gd name="connsiteX0" fmla="*/ 0 w 10287000"/>
              <a:gd name="connsiteY0" fmla="*/ 8467 h 6866467"/>
              <a:gd name="connsiteX1" fmla="*/ 5486400 w 10287000"/>
              <a:gd name="connsiteY1" fmla="*/ 0 h 6866467"/>
              <a:gd name="connsiteX2" fmla="*/ 10287000 w 10287000"/>
              <a:gd name="connsiteY2" fmla="*/ 6866467 h 6866467"/>
              <a:gd name="connsiteX3" fmla="*/ 2895600 w 10287000"/>
              <a:gd name="connsiteY3" fmla="*/ 6858000 h 6866467"/>
              <a:gd name="connsiteX4" fmla="*/ 0 w 10287000"/>
              <a:gd name="connsiteY4" fmla="*/ 8467 h 6866467"/>
              <a:gd name="connsiteX0" fmla="*/ 0 w 10287000"/>
              <a:gd name="connsiteY0" fmla="*/ 8467 h 6866467"/>
              <a:gd name="connsiteX1" fmla="*/ 5486400 w 10287000"/>
              <a:gd name="connsiteY1" fmla="*/ 0 h 6866467"/>
              <a:gd name="connsiteX2" fmla="*/ 10287000 w 10287000"/>
              <a:gd name="connsiteY2" fmla="*/ 6866467 h 6866467"/>
              <a:gd name="connsiteX3" fmla="*/ 3666067 w 10287000"/>
              <a:gd name="connsiteY3" fmla="*/ 6866467 h 6866467"/>
              <a:gd name="connsiteX4" fmla="*/ 0 w 10287000"/>
              <a:gd name="connsiteY4" fmla="*/ 8467 h 6866467"/>
              <a:gd name="connsiteX0" fmla="*/ 0 w 10287000"/>
              <a:gd name="connsiteY0" fmla="*/ 8467 h 6866467"/>
              <a:gd name="connsiteX1" fmla="*/ 5486400 w 10287000"/>
              <a:gd name="connsiteY1" fmla="*/ 0 h 6866467"/>
              <a:gd name="connsiteX2" fmla="*/ 10287000 w 10287000"/>
              <a:gd name="connsiteY2" fmla="*/ 6866467 h 6866467"/>
              <a:gd name="connsiteX3" fmla="*/ 4783667 w 10287000"/>
              <a:gd name="connsiteY3" fmla="*/ 6866467 h 6866467"/>
              <a:gd name="connsiteX4" fmla="*/ 0 w 10287000"/>
              <a:gd name="connsiteY4" fmla="*/ 8467 h 6866467"/>
              <a:gd name="connsiteX0" fmla="*/ 0 w 10287000"/>
              <a:gd name="connsiteY0" fmla="*/ 8467 h 6866467"/>
              <a:gd name="connsiteX1" fmla="*/ 5486400 w 10287000"/>
              <a:gd name="connsiteY1" fmla="*/ 0 h 6866467"/>
              <a:gd name="connsiteX2" fmla="*/ 10287000 w 10287000"/>
              <a:gd name="connsiteY2" fmla="*/ 6866467 h 6866467"/>
              <a:gd name="connsiteX3" fmla="*/ 4802717 w 10287000"/>
              <a:gd name="connsiteY3" fmla="*/ 6866467 h 6866467"/>
              <a:gd name="connsiteX4" fmla="*/ 0 w 10287000"/>
              <a:gd name="connsiteY4" fmla="*/ 8467 h 6866467"/>
              <a:gd name="connsiteX0" fmla="*/ 0 w 10299700"/>
              <a:gd name="connsiteY0" fmla="*/ 2117 h 6866467"/>
              <a:gd name="connsiteX1" fmla="*/ 5499100 w 10299700"/>
              <a:gd name="connsiteY1" fmla="*/ 0 h 6866467"/>
              <a:gd name="connsiteX2" fmla="*/ 10299700 w 10299700"/>
              <a:gd name="connsiteY2" fmla="*/ 6866467 h 6866467"/>
              <a:gd name="connsiteX3" fmla="*/ 4815417 w 10299700"/>
              <a:gd name="connsiteY3" fmla="*/ 6866467 h 6866467"/>
              <a:gd name="connsiteX4" fmla="*/ 0 w 10299700"/>
              <a:gd name="connsiteY4" fmla="*/ 2117 h 6866467"/>
              <a:gd name="connsiteX0" fmla="*/ 0 w 10299700"/>
              <a:gd name="connsiteY0" fmla="*/ 2117 h 6866467"/>
              <a:gd name="connsiteX1" fmla="*/ 5499100 w 10299700"/>
              <a:gd name="connsiteY1" fmla="*/ 0 h 6866467"/>
              <a:gd name="connsiteX2" fmla="*/ 10299700 w 10299700"/>
              <a:gd name="connsiteY2" fmla="*/ 6866467 h 6866467"/>
              <a:gd name="connsiteX3" fmla="*/ 4815417 w 10299700"/>
              <a:gd name="connsiteY3" fmla="*/ 6861705 h 6866467"/>
              <a:gd name="connsiteX4" fmla="*/ 0 w 10299700"/>
              <a:gd name="connsiteY4" fmla="*/ 2117 h 6866467"/>
              <a:gd name="connsiteX0" fmla="*/ 0 w 10299700"/>
              <a:gd name="connsiteY0" fmla="*/ 2117 h 6864086"/>
              <a:gd name="connsiteX1" fmla="*/ 5499100 w 10299700"/>
              <a:gd name="connsiteY1" fmla="*/ 0 h 6864086"/>
              <a:gd name="connsiteX2" fmla="*/ 10299700 w 10299700"/>
              <a:gd name="connsiteY2" fmla="*/ 6864086 h 6864086"/>
              <a:gd name="connsiteX3" fmla="*/ 4815417 w 10299700"/>
              <a:gd name="connsiteY3" fmla="*/ 6861705 h 6864086"/>
              <a:gd name="connsiteX4" fmla="*/ 0 w 10299700"/>
              <a:gd name="connsiteY4" fmla="*/ 2117 h 6864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99700" h="6864086">
                <a:moveTo>
                  <a:pt x="0" y="2117"/>
                </a:moveTo>
                <a:lnTo>
                  <a:pt x="5499100" y="0"/>
                </a:lnTo>
                <a:lnTo>
                  <a:pt x="10299700" y="6864086"/>
                </a:lnTo>
                <a:lnTo>
                  <a:pt x="4815417" y="6861705"/>
                </a:lnTo>
                <a:lnTo>
                  <a:pt x="0" y="2117"/>
                </a:lnTo>
                <a:close/>
              </a:path>
            </a:pathLst>
          </a:custGeom>
        </p:spPr>
        <p:txBody>
          <a:bodyPr bIns="792000" anchor="ctr"/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N:\Marketing\02_Corporate Design\02_Imagery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5370779"/>
            <a:ext cx="4800600" cy="0"/>
          </a:xfrm>
          <a:prstGeom prst="line">
            <a:avLst/>
          </a:prstGeom>
          <a:ln w="19050">
            <a:solidFill>
              <a:schemeClr val="bg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3"/>
          <p:cNvSpPr>
            <a:spLocks noGrp="1"/>
          </p:cNvSpPr>
          <p:nvPr>
            <p:ph type="title" hasCustomPrompt="1"/>
          </p:nvPr>
        </p:nvSpPr>
        <p:spPr>
          <a:xfrm>
            <a:off x="695325" y="4143375"/>
            <a:ext cx="4105275" cy="1227404"/>
          </a:xfrm>
          <a:prstGeom prst="rect">
            <a:avLst/>
          </a:prstGeom>
        </p:spPr>
        <p:txBody>
          <a:bodyPr lIns="0" tIns="36000" rIns="0" bIns="36000" anchor="b"/>
          <a:lstStyle>
            <a:lvl1pPr algn="r">
              <a:defRPr sz="3600"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95325" y="5370513"/>
            <a:ext cx="4105275" cy="758825"/>
          </a:xfrm>
          <a:prstGeom prst="rect">
            <a:avLst/>
          </a:prstGeom>
        </p:spPr>
        <p:txBody>
          <a:bodyPr lIns="0" tIns="144000" rIns="0" bIns="0"/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algn="r">
              <a:defRPr sz="1800">
                <a:solidFill>
                  <a:schemeClr val="tx2"/>
                </a:solidFill>
              </a:defRPr>
            </a:lvl2pPr>
            <a:lvl3pPr algn="r">
              <a:defRPr sz="1800">
                <a:solidFill>
                  <a:schemeClr val="tx2"/>
                </a:solidFill>
              </a:defRPr>
            </a:lvl3pPr>
            <a:lvl4pPr algn="r">
              <a:defRPr sz="1800">
                <a:solidFill>
                  <a:schemeClr val="tx2"/>
                </a:solidFill>
              </a:defRPr>
            </a:lvl4pPr>
            <a:lvl5pPr algn="r"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Author, Date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471" y="482349"/>
            <a:ext cx="850958" cy="74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7217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24">
          <p15:clr>
            <a:srgbClr val="FBAE40"/>
          </p15:clr>
        </p15:guide>
        <p15:guide id="2" pos="4656">
          <p15:clr>
            <a:srgbClr val="FBAE40"/>
          </p15:clr>
        </p15:guide>
        <p15:guide id="3" pos="438" userDrawn="1">
          <p15:clr>
            <a:srgbClr val="FBAE40"/>
          </p15:clr>
        </p15:guide>
        <p15:guide id="4" pos="7242" userDrawn="1">
          <p15:clr>
            <a:srgbClr val="FBAE40"/>
          </p15:clr>
        </p15:guide>
        <p15:guide id="5" orient="horz" pos="459" userDrawn="1">
          <p15:clr>
            <a:srgbClr val="FBAE40"/>
          </p15:clr>
        </p15:guide>
        <p15:guide id="6" orient="horz" pos="386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sgf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6" name="Straight Connector 165"/>
          <p:cNvCxnSpPr/>
          <p:nvPr userDrawn="1"/>
        </p:nvCxnSpPr>
        <p:spPr>
          <a:xfrm>
            <a:off x="695325" y="875813"/>
            <a:ext cx="360000" cy="0"/>
          </a:xfrm>
          <a:prstGeom prst="line">
            <a:avLst/>
          </a:prstGeom>
          <a:ln w="19050">
            <a:solidFill>
              <a:schemeClr val="bg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NSGraphData.Caption"/>
          <p:cNvSpPr>
            <a:spLocks noGrp="1"/>
          </p:cNvSpPr>
          <p:nvPr>
            <p:ph type="title" hasCustomPrompt="1"/>
          </p:nvPr>
        </p:nvSpPr>
        <p:spPr>
          <a:xfrm>
            <a:off x="695325" y="448733"/>
            <a:ext cx="10800000" cy="408516"/>
          </a:xfrm>
          <a:prstGeom prst="rect">
            <a:avLst/>
          </a:prstGeom>
        </p:spPr>
        <p:txBody>
          <a:bodyPr lIns="0" tIns="36000" rIns="0" bIns="36000" anchor="b"/>
          <a:lstStyle>
            <a:lvl1pPr algn="l">
              <a:lnSpc>
                <a:spcPct val="114000"/>
              </a:lnSpc>
              <a:defRPr sz="2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NSGraphData.HeaderCaption"/>
          <p:cNvSpPr>
            <a:spLocks noGrp="1"/>
          </p:cNvSpPr>
          <p:nvPr>
            <p:ph type="body" sz="quarter" idx="12" hasCustomPrompt="1"/>
          </p:nvPr>
        </p:nvSpPr>
        <p:spPr>
          <a:xfrm>
            <a:off x="695325" y="142833"/>
            <a:ext cx="10800000" cy="287336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  <p:sp>
        <p:nvSpPr>
          <p:cNvPr id="5" name="QuestionChart"/>
          <p:cNvSpPr>
            <a:spLocks noGrp="1"/>
          </p:cNvSpPr>
          <p:nvPr>
            <p:ph type="chart" sz="quarter" idx="13" hasCustomPrompt="1"/>
          </p:nvPr>
        </p:nvSpPr>
        <p:spPr>
          <a:xfrm>
            <a:off x="695325" y="1089025"/>
            <a:ext cx="10801350" cy="4679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r>
              <a:rPr lang="en-US" dirty="0"/>
              <a:t>Chart</a:t>
            </a:r>
          </a:p>
        </p:txBody>
      </p:sp>
      <p:sp>
        <p:nvSpPr>
          <p:cNvPr id="8" name="Base Label"/>
          <p:cNvSpPr txBox="1"/>
          <p:nvPr userDrawn="1"/>
        </p:nvSpPr>
        <p:spPr>
          <a:xfrm>
            <a:off x="695325" y="5984875"/>
            <a:ext cx="638316" cy="252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11" name="NSGraphData.LowBaseWarning"/>
          <p:cNvSpPr>
            <a:spLocks noGrp="1"/>
          </p:cNvSpPr>
          <p:nvPr>
            <p:ph type="body" sz="quarter" idx="16" hasCustomPrompt="1"/>
          </p:nvPr>
        </p:nvSpPr>
        <p:spPr>
          <a:xfrm>
            <a:off x="1333641" y="6237700"/>
            <a:ext cx="2745232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a-DK" dirty="0"/>
              <a:t>Warning if base low</a:t>
            </a:r>
          </a:p>
        </p:txBody>
      </p:sp>
      <p:sp>
        <p:nvSpPr>
          <p:cNvPr id="9" name="NSGraphData.TableCount"/>
          <p:cNvSpPr>
            <a:spLocks noGrp="1"/>
          </p:cNvSpPr>
          <p:nvPr>
            <p:ph type="body" sz="quarter" idx="14" hasCustomPrompt="1"/>
          </p:nvPr>
        </p:nvSpPr>
        <p:spPr>
          <a:xfrm>
            <a:off x="1333641" y="5984875"/>
            <a:ext cx="576262" cy="2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count</a:t>
            </a:r>
            <a:endParaRPr lang="da-DK" dirty="0"/>
          </a:p>
        </p:txBody>
      </p:sp>
      <p:sp>
        <p:nvSpPr>
          <p:cNvPr id="10" name="NSGraphData.Id"/>
          <p:cNvSpPr>
            <a:spLocks noGrp="1"/>
          </p:cNvSpPr>
          <p:nvPr>
            <p:ph type="body" sz="quarter" idx="15" hasCustomPrompt="1"/>
          </p:nvPr>
        </p:nvSpPr>
        <p:spPr>
          <a:xfrm>
            <a:off x="7534886" y="5982186"/>
            <a:ext cx="3960439" cy="2520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a-DK" dirty="0"/>
              <a:t>QID</a:t>
            </a:r>
          </a:p>
        </p:txBody>
      </p:sp>
    </p:spTree>
    <p:extLst>
      <p:ext uri="{BB962C8B-B14F-4D97-AF65-F5344CB8AC3E}">
        <p14:creationId xmlns:p14="http://schemas.microsoft.com/office/powerpoint/2010/main" val="31366727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  <p15:guide id="2" orient="horz" pos="686">
          <p15:clr>
            <a:srgbClr val="FBAE40"/>
          </p15:clr>
        </p15:guide>
        <p15:guide id="3" pos="438">
          <p15:clr>
            <a:srgbClr val="FBAE40"/>
          </p15:clr>
        </p15:guide>
        <p15:guide id="4" pos="7242">
          <p15:clr>
            <a:srgbClr val="FBAE40"/>
          </p15:clr>
        </p15:guide>
        <p15:guide id="5" orient="horz" pos="3634" userDrawn="1">
          <p15:clr>
            <a:srgbClr val="FBAE40"/>
          </p15:clr>
        </p15:guide>
        <p15:guide id="6" orient="horz" pos="377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1636586" y="1255338"/>
            <a:ext cx="2552524" cy="2547100"/>
          </a:xfrm>
          <a:custGeom>
            <a:avLst/>
            <a:gdLst>
              <a:gd name="connsiteX0" fmla="*/ 0 w 3600450"/>
              <a:gd name="connsiteY0" fmla="*/ 0 h 3600450"/>
              <a:gd name="connsiteX1" fmla="*/ 3600450 w 3600450"/>
              <a:gd name="connsiteY1" fmla="*/ 0 h 3600450"/>
              <a:gd name="connsiteX2" fmla="*/ 3600450 w 3600450"/>
              <a:gd name="connsiteY2" fmla="*/ 3600450 h 3600450"/>
              <a:gd name="connsiteX3" fmla="*/ 0 w 3600450"/>
              <a:gd name="connsiteY3" fmla="*/ 3600450 h 3600450"/>
              <a:gd name="connsiteX4" fmla="*/ 0 w 3600450"/>
              <a:gd name="connsiteY4" fmla="*/ 0 h 3600450"/>
              <a:gd name="connsiteX0" fmla="*/ 0 w 3600450"/>
              <a:gd name="connsiteY0" fmla="*/ 0 h 3600450"/>
              <a:gd name="connsiteX1" fmla="*/ 1849755 w 3600450"/>
              <a:gd name="connsiteY1" fmla="*/ 2857 h 3600450"/>
              <a:gd name="connsiteX2" fmla="*/ 3600450 w 3600450"/>
              <a:gd name="connsiteY2" fmla="*/ 0 h 3600450"/>
              <a:gd name="connsiteX3" fmla="*/ 3600450 w 3600450"/>
              <a:gd name="connsiteY3" fmla="*/ 3600450 h 3600450"/>
              <a:gd name="connsiteX4" fmla="*/ 0 w 3600450"/>
              <a:gd name="connsiteY4" fmla="*/ 3600450 h 3600450"/>
              <a:gd name="connsiteX5" fmla="*/ 0 w 3600450"/>
              <a:gd name="connsiteY5" fmla="*/ 0 h 3600450"/>
              <a:gd name="connsiteX0" fmla="*/ 1905 w 3602355"/>
              <a:gd name="connsiteY0" fmla="*/ 0 h 3600450"/>
              <a:gd name="connsiteX1" fmla="*/ 1851660 w 3602355"/>
              <a:gd name="connsiteY1" fmla="*/ 2857 h 3600450"/>
              <a:gd name="connsiteX2" fmla="*/ 3602355 w 3602355"/>
              <a:gd name="connsiteY2" fmla="*/ 0 h 3600450"/>
              <a:gd name="connsiteX3" fmla="*/ 3602355 w 3602355"/>
              <a:gd name="connsiteY3" fmla="*/ 3600450 h 3600450"/>
              <a:gd name="connsiteX4" fmla="*/ 1905 w 3602355"/>
              <a:gd name="connsiteY4" fmla="*/ 3600450 h 3600450"/>
              <a:gd name="connsiteX5" fmla="*/ 0 w 3602355"/>
              <a:gd name="connsiteY5" fmla="*/ 1793557 h 3600450"/>
              <a:gd name="connsiteX6" fmla="*/ 1905 w 3602355"/>
              <a:gd name="connsiteY6" fmla="*/ 0 h 3600450"/>
              <a:gd name="connsiteX0" fmla="*/ 1905 w 3602355"/>
              <a:gd name="connsiteY0" fmla="*/ 0 h 3600450"/>
              <a:gd name="connsiteX1" fmla="*/ 1851660 w 3602355"/>
              <a:gd name="connsiteY1" fmla="*/ 2857 h 3600450"/>
              <a:gd name="connsiteX2" fmla="*/ 3602355 w 3602355"/>
              <a:gd name="connsiteY2" fmla="*/ 0 h 3600450"/>
              <a:gd name="connsiteX3" fmla="*/ 3602355 w 3602355"/>
              <a:gd name="connsiteY3" fmla="*/ 3600450 h 3600450"/>
              <a:gd name="connsiteX4" fmla="*/ 1836421 w 3602355"/>
              <a:gd name="connsiteY4" fmla="*/ 3599497 h 3600450"/>
              <a:gd name="connsiteX5" fmla="*/ 1905 w 3602355"/>
              <a:gd name="connsiteY5" fmla="*/ 3600450 h 3600450"/>
              <a:gd name="connsiteX6" fmla="*/ 0 w 3602355"/>
              <a:gd name="connsiteY6" fmla="*/ 1793557 h 3600450"/>
              <a:gd name="connsiteX7" fmla="*/ 1905 w 3602355"/>
              <a:gd name="connsiteY7" fmla="*/ 0 h 3600450"/>
              <a:gd name="connsiteX0" fmla="*/ 1905 w 3604261"/>
              <a:gd name="connsiteY0" fmla="*/ 0 h 3600450"/>
              <a:gd name="connsiteX1" fmla="*/ 1851660 w 3604261"/>
              <a:gd name="connsiteY1" fmla="*/ 2857 h 3600450"/>
              <a:gd name="connsiteX2" fmla="*/ 3602355 w 3604261"/>
              <a:gd name="connsiteY2" fmla="*/ 0 h 3600450"/>
              <a:gd name="connsiteX3" fmla="*/ 3604261 w 3604261"/>
              <a:gd name="connsiteY3" fmla="*/ 1801177 h 3600450"/>
              <a:gd name="connsiteX4" fmla="*/ 3602355 w 3604261"/>
              <a:gd name="connsiteY4" fmla="*/ 3600450 h 3600450"/>
              <a:gd name="connsiteX5" fmla="*/ 1836421 w 3604261"/>
              <a:gd name="connsiteY5" fmla="*/ 3599497 h 3600450"/>
              <a:gd name="connsiteX6" fmla="*/ 1905 w 3604261"/>
              <a:gd name="connsiteY6" fmla="*/ 3600450 h 3600450"/>
              <a:gd name="connsiteX7" fmla="*/ 0 w 3604261"/>
              <a:gd name="connsiteY7" fmla="*/ 1793557 h 3600450"/>
              <a:gd name="connsiteX8" fmla="*/ 1905 w 3604261"/>
              <a:gd name="connsiteY8" fmla="*/ 0 h 3600450"/>
              <a:gd name="connsiteX0" fmla="*/ 1905 w 3604261"/>
              <a:gd name="connsiteY0" fmla="*/ 0 h 3600450"/>
              <a:gd name="connsiteX1" fmla="*/ 1851660 w 3604261"/>
              <a:gd name="connsiteY1" fmla="*/ 2857 h 3600450"/>
              <a:gd name="connsiteX2" fmla="*/ 3602355 w 3604261"/>
              <a:gd name="connsiteY2" fmla="*/ 0 h 3600450"/>
              <a:gd name="connsiteX3" fmla="*/ 3604261 w 3604261"/>
              <a:gd name="connsiteY3" fmla="*/ 1801177 h 3600450"/>
              <a:gd name="connsiteX4" fmla="*/ 1836421 w 3604261"/>
              <a:gd name="connsiteY4" fmla="*/ 3599497 h 3600450"/>
              <a:gd name="connsiteX5" fmla="*/ 1905 w 3604261"/>
              <a:gd name="connsiteY5" fmla="*/ 3600450 h 3600450"/>
              <a:gd name="connsiteX6" fmla="*/ 0 w 3604261"/>
              <a:gd name="connsiteY6" fmla="*/ 1793557 h 3600450"/>
              <a:gd name="connsiteX7" fmla="*/ 1905 w 3604261"/>
              <a:gd name="connsiteY7" fmla="*/ 0 h 3600450"/>
              <a:gd name="connsiteX0" fmla="*/ 1905 w 3604261"/>
              <a:gd name="connsiteY0" fmla="*/ 0 h 3599497"/>
              <a:gd name="connsiteX1" fmla="*/ 1851660 w 3604261"/>
              <a:gd name="connsiteY1" fmla="*/ 2857 h 3599497"/>
              <a:gd name="connsiteX2" fmla="*/ 3602355 w 3604261"/>
              <a:gd name="connsiteY2" fmla="*/ 0 h 3599497"/>
              <a:gd name="connsiteX3" fmla="*/ 3604261 w 3604261"/>
              <a:gd name="connsiteY3" fmla="*/ 1801177 h 3599497"/>
              <a:gd name="connsiteX4" fmla="*/ 1836421 w 3604261"/>
              <a:gd name="connsiteY4" fmla="*/ 3599497 h 3599497"/>
              <a:gd name="connsiteX5" fmla="*/ 0 w 3604261"/>
              <a:gd name="connsiteY5" fmla="*/ 1793557 h 3599497"/>
              <a:gd name="connsiteX6" fmla="*/ 1905 w 3604261"/>
              <a:gd name="connsiteY6" fmla="*/ 0 h 3599497"/>
              <a:gd name="connsiteX0" fmla="*/ 0 w 3604261"/>
              <a:gd name="connsiteY0" fmla="*/ 1793557 h 3599497"/>
              <a:gd name="connsiteX1" fmla="*/ 1851660 w 3604261"/>
              <a:gd name="connsiteY1" fmla="*/ 2857 h 3599497"/>
              <a:gd name="connsiteX2" fmla="*/ 3602355 w 3604261"/>
              <a:gd name="connsiteY2" fmla="*/ 0 h 3599497"/>
              <a:gd name="connsiteX3" fmla="*/ 3604261 w 3604261"/>
              <a:gd name="connsiteY3" fmla="*/ 1801177 h 3599497"/>
              <a:gd name="connsiteX4" fmla="*/ 1836421 w 3604261"/>
              <a:gd name="connsiteY4" fmla="*/ 3599497 h 3599497"/>
              <a:gd name="connsiteX5" fmla="*/ 0 w 3604261"/>
              <a:gd name="connsiteY5" fmla="*/ 1793557 h 3599497"/>
              <a:gd name="connsiteX0" fmla="*/ 0 w 3604261"/>
              <a:gd name="connsiteY0" fmla="*/ 1790700 h 3596640"/>
              <a:gd name="connsiteX1" fmla="*/ 1851660 w 3604261"/>
              <a:gd name="connsiteY1" fmla="*/ 0 h 3596640"/>
              <a:gd name="connsiteX2" fmla="*/ 3604261 w 3604261"/>
              <a:gd name="connsiteY2" fmla="*/ 1798320 h 3596640"/>
              <a:gd name="connsiteX3" fmla="*/ 1836421 w 3604261"/>
              <a:gd name="connsiteY3" fmla="*/ 3596640 h 3596640"/>
              <a:gd name="connsiteX4" fmla="*/ 0 w 3604261"/>
              <a:gd name="connsiteY4" fmla="*/ 1790700 h 3596640"/>
              <a:gd name="connsiteX0" fmla="*/ 0 w 3604265"/>
              <a:gd name="connsiteY0" fmla="*/ 1790700 h 3596641"/>
              <a:gd name="connsiteX1" fmla="*/ 1851660 w 3604265"/>
              <a:gd name="connsiteY1" fmla="*/ 0 h 3596641"/>
              <a:gd name="connsiteX2" fmla="*/ 3604261 w 3604265"/>
              <a:gd name="connsiteY2" fmla="*/ 1798320 h 3596641"/>
              <a:gd name="connsiteX3" fmla="*/ 1836421 w 3604265"/>
              <a:gd name="connsiteY3" fmla="*/ 3596640 h 3596641"/>
              <a:gd name="connsiteX4" fmla="*/ 0 w 3604265"/>
              <a:gd name="connsiteY4" fmla="*/ 1790700 h 3596641"/>
              <a:gd name="connsiteX0" fmla="*/ 0 w 3604265"/>
              <a:gd name="connsiteY0" fmla="*/ 1790700 h 3718074"/>
              <a:gd name="connsiteX1" fmla="*/ 1851660 w 3604265"/>
              <a:gd name="connsiteY1" fmla="*/ 0 h 3718074"/>
              <a:gd name="connsiteX2" fmla="*/ 3604261 w 3604265"/>
              <a:gd name="connsiteY2" fmla="*/ 1798320 h 3718074"/>
              <a:gd name="connsiteX3" fmla="*/ 1836421 w 3604265"/>
              <a:gd name="connsiteY3" fmla="*/ 3596640 h 3718074"/>
              <a:gd name="connsiteX4" fmla="*/ 0 w 3604265"/>
              <a:gd name="connsiteY4" fmla="*/ 1790700 h 3718074"/>
              <a:gd name="connsiteX0" fmla="*/ 121833 w 3726098"/>
              <a:gd name="connsiteY0" fmla="*/ 1790701 h 3718075"/>
              <a:gd name="connsiteX1" fmla="*/ 1973493 w 3726098"/>
              <a:gd name="connsiteY1" fmla="*/ 1 h 3718075"/>
              <a:gd name="connsiteX2" fmla="*/ 3726094 w 3726098"/>
              <a:gd name="connsiteY2" fmla="*/ 1798321 h 3718075"/>
              <a:gd name="connsiteX3" fmla="*/ 1958254 w 3726098"/>
              <a:gd name="connsiteY3" fmla="*/ 3596641 h 3718075"/>
              <a:gd name="connsiteX4" fmla="*/ 121833 w 3726098"/>
              <a:gd name="connsiteY4" fmla="*/ 1790701 h 3718075"/>
              <a:gd name="connsiteX0" fmla="*/ 121833 w 3726098"/>
              <a:gd name="connsiteY0" fmla="*/ 1790701 h 3718075"/>
              <a:gd name="connsiteX1" fmla="*/ 1973493 w 3726098"/>
              <a:gd name="connsiteY1" fmla="*/ 1 h 3718075"/>
              <a:gd name="connsiteX2" fmla="*/ 3726094 w 3726098"/>
              <a:gd name="connsiteY2" fmla="*/ 1798321 h 3718075"/>
              <a:gd name="connsiteX3" fmla="*/ 1958254 w 3726098"/>
              <a:gd name="connsiteY3" fmla="*/ 3596641 h 3718075"/>
              <a:gd name="connsiteX4" fmla="*/ 121833 w 3726098"/>
              <a:gd name="connsiteY4" fmla="*/ 1790701 h 3718075"/>
              <a:gd name="connsiteX0" fmla="*/ 62 w 3604327"/>
              <a:gd name="connsiteY0" fmla="*/ 1790762 h 3718136"/>
              <a:gd name="connsiteX1" fmla="*/ 1851722 w 3604327"/>
              <a:gd name="connsiteY1" fmla="*/ 62 h 3718136"/>
              <a:gd name="connsiteX2" fmla="*/ 3604323 w 3604327"/>
              <a:gd name="connsiteY2" fmla="*/ 1798382 h 3718136"/>
              <a:gd name="connsiteX3" fmla="*/ 1836483 w 3604327"/>
              <a:gd name="connsiteY3" fmla="*/ 3596702 h 3718136"/>
              <a:gd name="connsiteX4" fmla="*/ 62 w 3604327"/>
              <a:gd name="connsiteY4" fmla="*/ 1790762 h 3718136"/>
              <a:gd name="connsiteX0" fmla="*/ 62 w 3604327"/>
              <a:gd name="connsiteY0" fmla="*/ 1790762 h 3596702"/>
              <a:gd name="connsiteX1" fmla="*/ 1851722 w 3604327"/>
              <a:gd name="connsiteY1" fmla="*/ 62 h 3596702"/>
              <a:gd name="connsiteX2" fmla="*/ 3604323 w 3604327"/>
              <a:gd name="connsiteY2" fmla="*/ 1798382 h 3596702"/>
              <a:gd name="connsiteX3" fmla="*/ 1836483 w 3604327"/>
              <a:gd name="connsiteY3" fmla="*/ 3596702 h 3596702"/>
              <a:gd name="connsiteX4" fmla="*/ 62 w 3604327"/>
              <a:gd name="connsiteY4" fmla="*/ 1790762 h 3596702"/>
              <a:gd name="connsiteX0" fmla="*/ 4 w 3604269"/>
              <a:gd name="connsiteY0" fmla="*/ 1790702 h 3596642"/>
              <a:gd name="connsiteX1" fmla="*/ 1851664 w 3604269"/>
              <a:gd name="connsiteY1" fmla="*/ 2 h 3596642"/>
              <a:gd name="connsiteX2" fmla="*/ 3604265 w 3604269"/>
              <a:gd name="connsiteY2" fmla="*/ 1798322 h 3596642"/>
              <a:gd name="connsiteX3" fmla="*/ 1836425 w 3604269"/>
              <a:gd name="connsiteY3" fmla="*/ 3596642 h 3596642"/>
              <a:gd name="connsiteX4" fmla="*/ 4 w 3604269"/>
              <a:gd name="connsiteY4" fmla="*/ 1790702 h 3596642"/>
              <a:gd name="connsiteX0" fmla="*/ 5 w 3604272"/>
              <a:gd name="connsiteY0" fmla="*/ 1790702 h 3596642"/>
              <a:gd name="connsiteX1" fmla="*/ 1851665 w 3604272"/>
              <a:gd name="connsiteY1" fmla="*/ 2 h 3596642"/>
              <a:gd name="connsiteX2" fmla="*/ 3604266 w 3604272"/>
              <a:gd name="connsiteY2" fmla="*/ 1798322 h 3596642"/>
              <a:gd name="connsiteX3" fmla="*/ 1836426 w 3604272"/>
              <a:gd name="connsiteY3" fmla="*/ 3596642 h 3596642"/>
              <a:gd name="connsiteX4" fmla="*/ 5 w 3604272"/>
              <a:gd name="connsiteY4" fmla="*/ 1790702 h 3596642"/>
              <a:gd name="connsiteX0" fmla="*/ 5 w 3604290"/>
              <a:gd name="connsiteY0" fmla="*/ 1790702 h 3596642"/>
              <a:gd name="connsiteX1" fmla="*/ 1851665 w 3604290"/>
              <a:gd name="connsiteY1" fmla="*/ 2 h 3596642"/>
              <a:gd name="connsiteX2" fmla="*/ 3604266 w 3604290"/>
              <a:gd name="connsiteY2" fmla="*/ 1798322 h 3596642"/>
              <a:gd name="connsiteX3" fmla="*/ 1836426 w 3604290"/>
              <a:gd name="connsiteY3" fmla="*/ 3596642 h 3596642"/>
              <a:gd name="connsiteX4" fmla="*/ 5 w 3604290"/>
              <a:gd name="connsiteY4" fmla="*/ 1790702 h 3596642"/>
              <a:gd name="connsiteX0" fmla="*/ 5 w 3604289"/>
              <a:gd name="connsiteY0" fmla="*/ 1790702 h 3596642"/>
              <a:gd name="connsiteX1" fmla="*/ 1851665 w 3604289"/>
              <a:gd name="connsiteY1" fmla="*/ 2 h 3596642"/>
              <a:gd name="connsiteX2" fmla="*/ 3604266 w 3604289"/>
              <a:gd name="connsiteY2" fmla="*/ 1798322 h 3596642"/>
              <a:gd name="connsiteX3" fmla="*/ 1836426 w 3604289"/>
              <a:gd name="connsiteY3" fmla="*/ 3596642 h 3596642"/>
              <a:gd name="connsiteX4" fmla="*/ 5 w 3604289"/>
              <a:gd name="connsiteY4" fmla="*/ 1790702 h 3596642"/>
              <a:gd name="connsiteX0" fmla="*/ 5 w 3604266"/>
              <a:gd name="connsiteY0" fmla="*/ 1790702 h 3596642"/>
              <a:gd name="connsiteX1" fmla="*/ 1851665 w 3604266"/>
              <a:gd name="connsiteY1" fmla="*/ 2 h 3596642"/>
              <a:gd name="connsiteX2" fmla="*/ 3604266 w 3604266"/>
              <a:gd name="connsiteY2" fmla="*/ 1798322 h 3596642"/>
              <a:gd name="connsiteX3" fmla="*/ 1836426 w 3604266"/>
              <a:gd name="connsiteY3" fmla="*/ 3596642 h 3596642"/>
              <a:gd name="connsiteX4" fmla="*/ 5 w 3604266"/>
              <a:gd name="connsiteY4" fmla="*/ 1790702 h 3596642"/>
              <a:gd name="connsiteX0" fmla="*/ 40 w 3604301"/>
              <a:gd name="connsiteY0" fmla="*/ 1790702 h 3596642"/>
              <a:gd name="connsiteX1" fmla="*/ 1851700 w 3604301"/>
              <a:gd name="connsiteY1" fmla="*/ 2 h 3596642"/>
              <a:gd name="connsiteX2" fmla="*/ 3604301 w 3604301"/>
              <a:gd name="connsiteY2" fmla="*/ 1798322 h 3596642"/>
              <a:gd name="connsiteX3" fmla="*/ 1836461 w 3604301"/>
              <a:gd name="connsiteY3" fmla="*/ 3596642 h 3596642"/>
              <a:gd name="connsiteX4" fmla="*/ 40 w 3604301"/>
              <a:gd name="connsiteY4" fmla="*/ 1790702 h 3596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4301" h="3596642">
                <a:moveTo>
                  <a:pt x="40" y="1790702"/>
                </a:moveTo>
                <a:cubicBezTo>
                  <a:pt x="7025" y="732474"/>
                  <a:pt x="854750" y="-1268"/>
                  <a:pt x="1851700" y="2"/>
                </a:cubicBezTo>
                <a:cubicBezTo>
                  <a:pt x="2848650" y="1272"/>
                  <a:pt x="3603983" y="873127"/>
                  <a:pt x="3604301" y="1798322"/>
                </a:cubicBezTo>
                <a:cubicBezTo>
                  <a:pt x="3604619" y="2723517"/>
                  <a:pt x="2775309" y="3596642"/>
                  <a:pt x="1836461" y="3596642"/>
                </a:cubicBezTo>
                <a:cubicBezTo>
                  <a:pt x="897613" y="3596642"/>
                  <a:pt x="-6945" y="2848930"/>
                  <a:pt x="40" y="1790702"/>
                </a:cubicBezTo>
                <a:close/>
              </a:path>
            </a:pathLst>
          </a:custGeom>
        </p:spPr>
        <p:txBody>
          <a:bodyPr bIns="720000" anchor="ctr"/>
          <a:lstStyle>
            <a:lvl1pPr marL="0" indent="0" algn="ctr">
              <a:buNone/>
              <a:defRPr sz="1050" baseline="0"/>
            </a:lvl1pPr>
          </a:lstStyle>
          <a:p>
            <a:r>
              <a:rPr lang="en-US" dirty="0"/>
              <a:t>Photo of testimonial</a:t>
            </a:r>
          </a:p>
        </p:txBody>
      </p:sp>
      <p:sp>
        <p:nvSpPr>
          <p:cNvPr id="3" name="Oval 2"/>
          <p:cNvSpPr/>
          <p:nvPr userDrawn="1"/>
        </p:nvSpPr>
        <p:spPr>
          <a:xfrm>
            <a:off x="1574372" y="1190412"/>
            <a:ext cx="2676952" cy="2676952"/>
          </a:xfrm>
          <a:prstGeom prst="ellipse">
            <a:avLst/>
          </a:prstGeom>
          <a:noFill/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519738" y="728663"/>
            <a:ext cx="5976937" cy="5400675"/>
          </a:xfrm>
          <a:prstGeom prst="rect">
            <a:avLst/>
          </a:prstGeom>
        </p:spPr>
        <p:txBody>
          <a:bodyPr/>
          <a:lstStyle>
            <a:lvl1pPr marL="271463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1pPr>
            <a:lvl2pPr marL="542925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2pPr>
            <a:lvl3pPr marL="803275" indent="-260350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3pPr>
            <a:lvl4pPr marL="1074738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4pPr>
            <a:lvl5pPr marL="1346200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5pPr>
          </a:lstStyle>
          <a:p>
            <a:pPr lvl="0"/>
            <a:r>
              <a:rPr lang="en-US" dirty="0"/>
              <a:t>Describe a reference project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982663" y="4180416"/>
            <a:ext cx="3817937" cy="3428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82663" y="4589990"/>
            <a:ext cx="3817937" cy="3238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aseline="0">
                <a:solidFill>
                  <a:schemeClr val="tx2"/>
                </a:solidFill>
              </a:defRPr>
            </a:lvl1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Position, Company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 hasCustomPrompt="1"/>
          </p:nvPr>
        </p:nvSpPr>
        <p:spPr>
          <a:xfrm>
            <a:off x="1868848" y="5093920"/>
            <a:ext cx="2088000" cy="1044000"/>
          </a:xfrm>
          <a:prstGeom prst="rect">
            <a:avLst/>
          </a:prstGeom>
        </p:spPr>
        <p:txBody>
          <a:bodyPr tIns="0" bIns="540000"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r>
              <a:rPr lang="en-US" dirty="0"/>
              <a:t>Client’s logo</a:t>
            </a:r>
          </a:p>
        </p:txBody>
      </p:sp>
      <p:cxnSp>
        <p:nvCxnSpPr>
          <p:cNvPr id="12" name="Straight Connector 11"/>
          <p:cNvCxnSpPr>
            <a:stCxn id="3" idx="0"/>
          </p:cNvCxnSpPr>
          <p:nvPr userDrawn="1"/>
        </p:nvCxnSpPr>
        <p:spPr>
          <a:xfrm flipH="1" flipV="1">
            <a:off x="2898774" y="0"/>
            <a:ext cx="0" cy="1190412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H="1" flipV="1">
            <a:off x="2892425" y="6318000"/>
            <a:ext cx="0" cy="54000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0936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1593">
          <p15:clr>
            <a:srgbClr val="FBAE40"/>
          </p15:clr>
        </p15:guide>
        <p15:guide id="3" pos="1822">
          <p15:clr>
            <a:srgbClr val="FBAE40"/>
          </p15:clr>
        </p15:guide>
        <p15:guide id="4" pos="3477">
          <p15:clr>
            <a:srgbClr val="FBAE40"/>
          </p15:clr>
        </p15:guide>
        <p15:guide id="5" orient="horz" pos="2727">
          <p15:clr>
            <a:srgbClr val="FBAE40"/>
          </p15:clr>
        </p15:guide>
        <p15:guide id="8" pos="7242">
          <p15:clr>
            <a:srgbClr val="FBAE40"/>
          </p15:clr>
        </p15:guide>
        <p15:guide id="9" orient="horz" pos="459">
          <p15:clr>
            <a:srgbClr val="FBAE40"/>
          </p15:clr>
        </p15:guide>
        <p15:guide id="10" orient="horz" pos="3861">
          <p15:clr>
            <a:srgbClr val="FBAE40"/>
          </p15:clr>
        </p15:guide>
        <p15:guide id="12" pos="619">
          <p15:clr>
            <a:srgbClr val="FBAE40"/>
          </p15:clr>
        </p15:guide>
        <p15:guide id="13" pos="3024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_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1054947" y="5324145"/>
            <a:ext cx="1155064" cy="1152609"/>
          </a:xfrm>
          <a:custGeom>
            <a:avLst/>
            <a:gdLst>
              <a:gd name="connsiteX0" fmla="*/ 0 w 3600450"/>
              <a:gd name="connsiteY0" fmla="*/ 0 h 3600450"/>
              <a:gd name="connsiteX1" fmla="*/ 3600450 w 3600450"/>
              <a:gd name="connsiteY1" fmla="*/ 0 h 3600450"/>
              <a:gd name="connsiteX2" fmla="*/ 3600450 w 3600450"/>
              <a:gd name="connsiteY2" fmla="*/ 3600450 h 3600450"/>
              <a:gd name="connsiteX3" fmla="*/ 0 w 3600450"/>
              <a:gd name="connsiteY3" fmla="*/ 3600450 h 3600450"/>
              <a:gd name="connsiteX4" fmla="*/ 0 w 3600450"/>
              <a:gd name="connsiteY4" fmla="*/ 0 h 3600450"/>
              <a:gd name="connsiteX0" fmla="*/ 0 w 3600450"/>
              <a:gd name="connsiteY0" fmla="*/ 0 h 3600450"/>
              <a:gd name="connsiteX1" fmla="*/ 1849755 w 3600450"/>
              <a:gd name="connsiteY1" fmla="*/ 2857 h 3600450"/>
              <a:gd name="connsiteX2" fmla="*/ 3600450 w 3600450"/>
              <a:gd name="connsiteY2" fmla="*/ 0 h 3600450"/>
              <a:gd name="connsiteX3" fmla="*/ 3600450 w 3600450"/>
              <a:gd name="connsiteY3" fmla="*/ 3600450 h 3600450"/>
              <a:gd name="connsiteX4" fmla="*/ 0 w 3600450"/>
              <a:gd name="connsiteY4" fmla="*/ 3600450 h 3600450"/>
              <a:gd name="connsiteX5" fmla="*/ 0 w 3600450"/>
              <a:gd name="connsiteY5" fmla="*/ 0 h 3600450"/>
              <a:gd name="connsiteX0" fmla="*/ 1905 w 3602355"/>
              <a:gd name="connsiteY0" fmla="*/ 0 h 3600450"/>
              <a:gd name="connsiteX1" fmla="*/ 1851660 w 3602355"/>
              <a:gd name="connsiteY1" fmla="*/ 2857 h 3600450"/>
              <a:gd name="connsiteX2" fmla="*/ 3602355 w 3602355"/>
              <a:gd name="connsiteY2" fmla="*/ 0 h 3600450"/>
              <a:gd name="connsiteX3" fmla="*/ 3602355 w 3602355"/>
              <a:gd name="connsiteY3" fmla="*/ 3600450 h 3600450"/>
              <a:gd name="connsiteX4" fmla="*/ 1905 w 3602355"/>
              <a:gd name="connsiteY4" fmla="*/ 3600450 h 3600450"/>
              <a:gd name="connsiteX5" fmla="*/ 0 w 3602355"/>
              <a:gd name="connsiteY5" fmla="*/ 1793557 h 3600450"/>
              <a:gd name="connsiteX6" fmla="*/ 1905 w 3602355"/>
              <a:gd name="connsiteY6" fmla="*/ 0 h 3600450"/>
              <a:gd name="connsiteX0" fmla="*/ 1905 w 3602355"/>
              <a:gd name="connsiteY0" fmla="*/ 0 h 3600450"/>
              <a:gd name="connsiteX1" fmla="*/ 1851660 w 3602355"/>
              <a:gd name="connsiteY1" fmla="*/ 2857 h 3600450"/>
              <a:gd name="connsiteX2" fmla="*/ 3602355 w 3602355"/>
              <a:gd name="connsiteY2" fmla="*/ 0 h 3600450"/>
              <a:gd name="connsiteX3" fmla="*/ 3602355 w 3602355"/>
              <a:gd name="connsiteY3" fmla="*/ 3600450 h 3600450"/>
              <a:gd name="connsiteX4" fmla="*/ 1836421 w 3602355"/>
              <a:gd name="connsiteY4" fmla="*/ 3599497 h 3600450"/>
              <a:gd name="connsiteX5" fmla="*/ 1905 w 3602355"/>
              <a:gd name="connsiteY5" fmla="*/ 3600450 h 3600450"/>
              <a:gd name="connsiteX6" fmla="*/ 0 w 3602355"/>
              <a:gd name="connsiteY6" fmla="*/ 1793557 h 3600450"/>
              <a:gd name="connsiteX7" fmla="*/ 1905 w 3602355"/>
              <a:gd name="connsiteY7" fmla="*/ 0 h 3600450"/>
              <a:gd name="connsiteX0" fmla="*/ 1905 w 3604261"/>
              <a:gd name="connsiteY0" fmla="*/ 0 h 3600450"/>
              <a:gd name="connsiteX1" fmla="*/ 1851660 w 3604261"/>
              <a:gd name="connsiteY1" fmla="*/ 2857 h 3600450"/>
              <a:gd name="connsiteX2" fmla="*/ 3602355 w 3604261"/>
              <a:gd name="connsiteY2" fmla="*/ 0 h 3600450"/>
              <a:gd name="connsiteX3" fmla="*/ 3604261 w 3604261"/>
              <a:gd name="connsiteY3" fmla="*/ 1801177 h 3600450"/>
              <a:gd name="connsiteX4" fmla="*/ 3602355 w 3604261"/>
              <a:gd name="connsiteY4" fmla="*/ 3600450 h 3600450"/>
              <a:gd name="connsiteX5" fmla="*/ 1836421 w 3604261"/>
              <a:gd name="connsiteY5" fmla="*/ 3599497 h 3600450"/>
              <a:gd name="connsiteX6" fmla="*/ 1905 w 3604261"/>
              <a:gd name="connsiteY6" fmla="*/ 3600450 h 3600450"/>
              <a:gd name="connsiteX7" fmla="*/ 0 w 3604261"/>
              <a:gd name="connsiteY7" fmla="*/ 1793557 h 3600450"/>
              <a:gd name="connsiteX8" fmla="*/ 1905 w 3604261"/>
              <a:gd name="connsiteY8" fmla="*/ 0 h 3600450"/>
              <a:gd name="connsiteX0" fmla="*/ 1905 w 3604261"/>
              <a:gd name="connsiteY0" fmla="*/ 0 h 3600450"/>
              <a:gd name="connsiteX1" fmla="*/ 1851660 w 3604261"/>
              <a:gd name="connsiteY1" fmla="*/ 2857 h 3600450"/>
              <a:gd name="connsiteX2" fmla="*/ 3602355 w 3604261"/>
              <a:gd name="connsiteY2" fmla="*/ 0 h 3600450"/>
              <a:gd name="connsiteX3" fmla="*/ 3604261 w 3604261"/>
              <a:gd name="connsiteY3" fmla="*/ 1801177 h 3600450"/>
              <a:gd name="connsiteX4" fmla="*/ 1836421 w 3604261"/>
              <a:gd name="connsiteY4" fmla="*/ 3599497 h 3600450"/>
              <a:gd name="connsiteX5" fmla="*/ 1905 w 3604261"/>
              <a:gd name="connsiteY5" fmla="*/ 3600450 h 3600450"/>
              <a:gd name="connsiteX6" fmla="*/ 0 w 3604261"/>
              <a:gd name="connsiteY6" fmla="*/ 1793557 h 3600450"/>
              <a:gd name="connsiteX7" fmla="*/ 1905 w 3604261"/>
              <a:gd name="connsiteY7" fmla="*/ 0 h 3600450"/>
              <a:gd name="connsiteX0" fmla="*/ 1905 w 3604261"/>
              <a:gd name="connsiteY0" fmla="*/ 0 h 3599497"/>
              <a:gd name="connsiteX1" fmla="*/ 1851660 w 3604261"/>
              <a:gd name="connsiteY1" fmla="*/ 2857 h 3599497"/>
              <a:gd name="connsiteX2" fmla="*/ 3602355 w 3604261"/>
              <a:gd name="connsiteY2" fmla="*/ 0 h 3599497"/>
              <a:gd name="connsiteX3" fmla="*/ 3604261 w 3604261"/>
              <a:gd name="connsiteY3" fmla="*/ 1801177 h 3599497"/>
              <a:gd name="connsiteX4" fmla="*/ 1836421 w 3604261"/>
              <a:gd name="connsiteY4" fmla="*/ 3599497 h 3599497"/>
              <a:gd name="connsiteX5" fmla="*/ 0 w 3604261"/>
              <a:gd name="connsiteY5" fmla="*/ 1793557 h 3599497"/>
              <a:gd name="connsiteX6" fmla="*/ 1905 w 3604261"/>
              <a:gd name="connsiteY6" fmla="*/ 0 h 3599497"/>
              <a:gd name="connsiteX0" fmla="*/ 0 w 3604261"/>
              <a:gd name="connsiteY0" fmla="*/ 1793557 h 3599497"/>
              <a:gd name="connsiteX1" fmla="*/ 1851660 w 3604261"/>
              <a:gd name="connsiteY1" fmla="*/ 2857 h 3599497"/>
              <a:gd name="connsiteX2" fmla="*/ 3602355 w 3604261"/>
              <a:gd name="connsiteY2" fmla="*/ 0 h 3599497"/>
              <a:gd name="connsiteX3" fmla="*/ 3604261 w 3604261"/>
              <a:gd name="connsiteY3" fmla="*/ 1801177 h 3599497"/>
              <a:gd name="connsiteX4" fmla="*/ 1836421 w 3604261"/>
              <a:gd name="connsiteY4" fmla="*/ 3599497 h 3599497"/>
              <a:gd name="connsiteX5" fmla="*/ 0 w 3604261"/>
              <a:gd name="connsiteY5" fmla="*/ 1793557 h 3599497"/>
              <a:gd name="connsiteX0" fmla="*/ 0 w 3604261"/>
              <a:gd name="connsiteY0" fmla="*/ 1790700 h 3596640"/>
              <a:gd name="connsiteX1" fmla="*/ 1851660 w 3604261"/>
              <a:gd name="connsiteY1" fmla="*/ 0 h 3596640"/>
              <a:gd name="connsiteX2" fmla="*/ 3604261 w 3604261"/>
              <a:gd name="connsiteY2" fmla="*/ 1798320 h 3596640"/>
              <a:gd name="connsiteX3" fmla="*/ 1836421 w 3604261"/>
              <a:gd name="connsiteY3" fmla="*/ 3596640 h 3596640"/>
              <a:gd name="connsiteX4" fmla="*/ 0 w 3604261"/>
              <a:gd name="connsiteY4" fmla="*/ 1790700 h 3596640"/>
              <a:gd name="connsiteX0" fmla="*/ 0 w 3604265"/>
              <a:gd name="connsiteY0" fmla="*/ 1790700 h 3596641"/>
              <a:gd name="connsiteX1" fmla="*/ 1851660 w 3604265"/>
              <a:gd name="connsiteY1" fmla="*/ 0 h 3596641"/>
              <a:gd name="connsiteX2" fmla="*/ 3604261 w 3604265"/>
              <a:gd name="connsiteY2" fmla="*/ 1798320 h 3596641"/>
              <a:gd name="connsiteX3" fmla="*/ 1836421 w 3604265"/>
              <a:gd name="connsiteY3" fmla="*/ 3596640 h 3596641"/>
              <a:gd name="connsiteX4" fmla="*/ 0 w 3604265"/>
              <a:gd name="connsiteY4" fmla="*/ 1790700 h 3596641"/>
              <a:gd name="connsiteX0" fmla="*/ 0 w 3604265"/>
              <a:gd name="connsiteY0" fmla="*/ 1790700 h 3718074"/>
              <a:gd name="connsiteX1" fmla="*/ 1851660 w 3604265"/>
              <a:gd name="connsiteY1" fmla="*/ 0 h 3718074"/>
              <a:gd name="connsiteX2" fmla="*/ 3604261 w 3604265"/>
              <a:gd name="connsiteY2" fmla="*/ 1798320 h 3718074"/>
              <a:gd name="connsiteX3" fmla="*/ 1836421 w 3604265"/>
              <a:gd name="connsiteY3" fmla="*/ 3596640 h 3718074"/>
              <a:gd name="connsiteX4" fmla="*/ 0 w 3604265"/>
              <a:gd name="connsiteY4" fmla="*/ 1790700 h 3718074"/>
              <a:gd name="connsiteX0" fmla="*/ 121833 w 3726098"/>
              <a:gd name="connsiteY0" fmla="*/ 1790701 h 3718075"/>
              <a:gd name="connsiteX1" fmla="*/ 1973493 w 3726098"/>
              <a:gd name="connsiteY1" fmla="*/ 1 h 3718075"/>
              <a:gd name="connsiteX2" fmla="*/ 3726094 w 3726098"/>
              <a:gd name="connsiteY2" fmla="*/ 1798321 h 3718075"/>
              <a:gd name="connsiteX3" fmla="*/ 1958254 w 3726098"/>
              <a:gd name="connsiteY3" fmla="*/ 3596641 h 3718075"/>
              <a:gd name="connsiteX4" fmla="*/ 121833 w 3726098"/>
              <a:gd name="connsiteY4" fmla="*/ 1790701 h 3718075"/>
              <a:gd name="connsiteX0" fmla="*/ 121833 w 3726098"/>
              <a:gd name="connsiteY0" fmla="*/ 1790701 h 3718075"/>
              <a:gd name="connsiteX1" fmla="*/ 1973493 w 3726098"/>
              <a:gd name="connsiteY1" fmla="*/ 1 h 3718075"/>
              <a:gd name="connsiteX2" fmla="*/ 3726094 w 3726098"/>
              <a:gd name="connsiteY2" fmla="*/ 1798321 h 3718075"/>
              <a:gd name="connsiteX3" fmla="*/ 1958254 w 3726098"/>
              <a:gd name="connsiteY3" fmla="*/ 3596641 h 3718075"/>
              <a:gd name="connsiteX4" fmla="*/ 121833 w 3726098"/>
              <a:gd name="connsiteY4" fmla="*/ 1790701 h 3718075"/>
              <a:gd name="connsiteX0" fmla="*/ 62 w 3604327"/>
              <a:gd name="connsiteY0" fmla="*/ 1790762 h 3718136"/>
              <a:gd name="connsiteX1" fmla="*/ 1851722 w 3604327"/>
              <a:gd name="connsiteY1" fmla="*/ 62 h 3718136"/>
              <a:gd name="connsiteX2" fmla="*/ 3604323 w 3604327"/>
              <a:gd name="connsiteY2" fmla="*/ 1798382 h 3718136"/>
              <a:gd name="connsiteX3" fmla="*/ 1836483 w 3604327"/>
              <a:gd name="connsiteY3" fmla="*/ 3596702 h 3718136"/>
              <a:gd name="connsiteX4" fmla="*/ 62 w 3604327"/>
              <a:gd name="connsiteY4" fmla="*/ 1790762 h 3718136"/>
              <a:gd name="connsiteX0" fmla="*/ 62 w 3604327"/>
              <a:gd name="connsiteY0" fmla="*/ 1790762 h 3596702"/>
              <a:gd name="connsiteX1" fmla="*/ 1851722 w 3604327"/>
              <a:gd name="connsiteY1" fmla="*/ 62 h 3596702"/>
              <a:gd name="connsiteX2" fmla="*/ 3604323 w 3604327"/>
              <a:gd name="connsiteY2" fmla="*/ 1798382 h 3596702"/>
              <a:gd name="connsiteX3" fmla="*/ 1836483 w 3604327"/>
              <a:gd name="connsiteY3" fmla="*/ 3596702 h 3596702"/>
              <a:gd name="connsiteX4" fmla="*/ 62 w 3604327"/>
              <a:gd name="connsiteY4" fmla="*/ 1790762 h 3596702"/>
              <a:gd name="connsiteX0" fmla="*/ 4 w 3604269"/>
              <a:gd name="connsiteY0" fmla="*/ 1790702 h 3596642"/>
              <a:gd name="connsiteX1" fmla="*/ 1851664 w 3604269"/>
              <a:gd name="connsiteY1" fmla="*/ 2 h 3596642"/>
              <a:gd name="connsiteX2" fmla="*/ 3604265 w 3604269"/>
              <a:gd name="connsiteY2" fmla="*/ 1798322 h 3596642"/>
              <a:gd name="connsiteX3" fmla="*/ 1836425 w 3604269"/>
              <a:gd name="connsiteY3" fmla="*/ 3596642 h 3596642"/>
              <a:gd name="connsiteX4" fmla="*/ 4 w 3604269"/>
              <a:gd name="connsiteY4" fmla="*/ 1790702 h 3596642"/>
              <a:gd name="connsiteX0" fmla="*/ 5 w 3604272"/>
              <a:gd name="connsiteY0" fmla="*/ 1790702 h 3596642"/>
              <a:gd name="connsiteX1" fmla="*/ 1851665 w 3604272"/>
              <a:gd name="connsiteY1" fmla="*/ 2 h 3596642"/>
              <a:gd name="connsiteX2" fmla="*/ 3604266 w 3604272"/>
              <a:gd name="connsiteY2" fmla="*/ 1798322 h 3596642"/>
              <a:gd name="connsiteX3" fmla="*/ 1836426 w 3604272"/>
              <a:gd name="connsiteY3" fmla="*/ 3596642 h 3596642"/>
              <a:gd name="connsiteX4" fmla="*/ 5 w 3604272"/>
              <a:gd name="connsiteY4" fmla="*/ 1790702 h 3596642"/>
              <a:gd name="connsiteX0" fmla="*/ 5 w 3604290"/>
              <a:gd name="connsiteY0" fmla="*/ 1790702 h 3596642"/>
              <a:gd name="connsiteX1" fmla="*/ 1851665 w 3604290"/>
              <a:gd name="connsiteY1" fmla="*/ 2 h 3596642"/>
              <a:gd name="connsiteX2" fmla="*/ 3604266 w 3604290"/>
              <a:gd name="connsiteY2" fmla="*/ 1798322 h 3596642"/>
              <a:gd name="connsiteX3" fmla="*/ 1836426 w 3604290"/>
              <a:gd name="connsiteY3" fmla="*/ 3596642 h 3596642"/>
              <a:gd name="connsiteX4" fmla="*/ 5 w 3604290"/>
              <a:gd name="connsiteY4" fmla="*/ 1790702 h 3596642"/>
              <a:gd name="connsiteX0" fmla="*/ 5 w 3604289"/>
              <a:gd name="connsiteY0" fmla="*/ 1790702 h 3596642"/>
              <a:gd name="connsiteX1" fmla="*/ 1851665 w 3604289"/>
              <a:gd name="connsiteY1" fmla="*/ 2 h 3596642"/>
              <a:gd name="connsiteX2" fmla="*/ 3604266 w 3604289"/>
              <a:gd name="connsiteY2" fmla="*/ 1798322 h 3596642"/>
              <a:gd name="connsiteX3" fmla="*/ 1836426 w 3604289"/>
              <a:gd name="connsiteY3" fmla="*/ 3596642 h 3596642"/>
              <a:gd name="connsiteX4" fmla="*/ 5 w 3604289"/>
              <a:gd name="connsiteY4" fmla="*/ 1790702 h 3596642"/>
              <a:gd name="connsiteX0" fmla="*/ 5 w 3604266"/>
              <a:gd name="connsiteY0" fmla="*/ 1790702 h 3596642"/>
              <a:gd name="connsiteX1" fmla="*/ 1851665 w 3604266"/>
              <a:gd name="connsiteY1" fmla="*/ 2 h 3596642"/>
              <a:gd name="connsiteX2" fmla="*/ 3604266 w 3604266"/>
              <a:gd name="connsiteY2" fmla="*/ 1798322 h 3596642"/>
              <a:gd name="connsiteX3" fmla="*/ 1836426 w 3604266"/>
              <a:gd name="connsiteY3" fmla="*/ 3596642 h 3596642"/>
              <a:gd name="connsiteX4" fmla="*/ 5 w 3604266"/>
              <a:gd name="connsiteY4" fmla="*/ 1790702 h 3596642"/>
              <a:gd name="connsiteX0" fmla="*/ 40 w 3604301"/>
              <a:gd name="connsiteY0" fmla="*/ 1790702 h 3596642"/>
              <a:gd name="connsiteX1" fmla="*/ 1851700 w 3604301"/>
              <a:gd name="connsiteY1" fmla="*/ 2 h 3596642"/>
              <a:gd name="connsiteX2" fmla="*/ 3604301 w 3604301"/>
              <a:gd name="connsiteY2" fmla="*/ 1798322 h 3596642"/>
              <a:gd name="connsiteX3" fmla="*/ 1836461 w 3604301"/>
              <a:gd name="connsiteY3" fmla="*/ 3596642 h 3596642"/>
              <a:gd name="connsiteX4" fmla="*/ 40 w 3604301"/>
              <a:gd name="connsiteY4" fmla="*/ 1790702 h 3596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4301" h="3596642">
                <a:moveTo>
                  <a:pt x="40" y="1790702"/>
                </a:moveTo>
                <a:cubicBezTo>
                  <a:pt x="7025" y="732474"/>
                  <a:pt x="854750" y="-1268"/>
                  <a:pt x="1851700" y="2"/>
                </a:cubicBezTo>
                <a:cubicBezTo>
                  <a:pt x="2848650" y="1272"/>
                  <a:pt x="3603983" y="873127"/>
                  <a:pt x="3604301" y="1798322"/>
                </a:cubicBezTo>
                <a:cubicBezTo>
                  <a:pt x="3604619" y="2723517"/>
                  <a:pt x="2775309" y="3596642"/>
                  <a:pt x="1836461" y="3596642"/>
                </a:cubicBezTo>
                <a:cubicBezTo>
                  <a:pt x="897613" y="3596642"/>
                  <a:pt x="-6945" y="2848930"/>
                  <a:pt x="40" y="1790702"/>
                </a:cubicBezTo>
                <a:close/>
              </a:path>
            </a:pathLst>
          </a:custGeom>
        </p:spPr>
        <p:txBody>
          <a:bodyPr bIns="720000" anchor="ctr"/>
          <a:lstStyle>
            <a:lvl1pPr marL="0" indent="0" algn="ctr">
              <a:buNone/>
              <a:defRPr sz="1050" baseline="0"/>
            </a:lvl1pPr>
          </a:lstStyle>
          <a:p>
            <a:r>
              <a:rPr lang="en-US" dirty="0"/>
              <a:t>Photo of employee</a:t>
            </a:r>
          </a:p>
        </p:txBody>
      </p:sp>
      <p:sp>
        <p:nvSpPr>
          <p:cNvPr id="3" name="Oval 2"/>
          <p:cNvSpPr/>
          <p:nvPr userDrawn="1"/>
        </p:nvSpPr>
        <p:spPr>
          <a:xfrm>
            <a:off x="1001977" y="5269947"/>
            <a:ext cx="1244070" cy="1244070"/>
          </a:xfrm>
          <a:prstGeom prst="ellipse">
            <a:avLst/>
          </a:prstGeom>
          <a:noFill/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2640012" y="5269947"/>
            <a:ext cx="3276600" cy="34289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640012" y="5570512"/>
            <a:ext cx="3276601" cy="918056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1200" b="0" baseline="0">
                <a:solidFill>
                  <a:schemeClr val="tx1"/>
                </a:solidFill>
              </a:defRPr>
            </a:lvl1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Position, Telephone, Mobile, Email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6275388" y="5269947"/>
            <a:ext cx="3817938" cy="34289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NORSTAT SOMETHING AS</a:t>
            </a: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6275389" y="5570512"/>
            <a:ext cx="2520949" cy="918056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1200" b="0" baseline="0">
                <a:solidFill>
                  <a:schemeClr val="tx1"/>
                </a:solidFill>
              </a:defRPr>
            </a:lvl1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Street, City, Country</a:t>
            </a:r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8975727" y="5570512"/>
            <a:ext cx="2517774" cy="918056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1200" b="0" baseline="0">
                <a:solidFill>
                  <a:schemeClr val="tx1"/>
                </a:solidFill>
              </a:defRPr>
            </a:lvl1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info@..., URL, …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4941888"/>
          </a:xfrm>
          <a:prstGeom prst="rect">
            <a:avLst/>
          </a:prstGeom>
          <a:gradFill flip="none" rotWithShape="1">
            <a:gsLst>
              <a:gs pos="64000">
                <a:schemeClr val="tx2"/>
              </a:gs>
              <a:gs pos="6000">
                <a:schemeClr val="bg2"/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8" hasCustomPrompt="1"/>
          </p:nvPr>
        </p:nvSpPr>
        <p:spPr>
          <a:xfrm>
            <a:off x="0" y="0"/>
            <a:ext cx="12192000" cy="4941888"/>
          </a:xfrm>
          <a:prstGeom prst="rect">
            <a:avLst/>
          </a:prstGeom>
        </p:spPr>
        <p:txBody>
          <a:bodyPr bIns="720000"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N:\Marketing\02_Corporate Design\02_Imagery\Norstat Cities</a:t>
            </a:r>
          </a:p>
        </p:txBody>
      </p:sp>
    </p:spTree>
    <p:extLst>
      <p:ext uri="{BB962C8B-B14F-4D97-AF65-F5344CB8AC3E}">
        <p14:creationId xmlns:p14="http://schemas.microsoft.com/office/powerpoint/2010/main" val="31349798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9" orient="horz" pos="3113" userDrawn="1">
          <p15:clr>
            <a:srgbClr val="FBAE40"/>
          </p15:clr>
        </p15:guide>
        <p15:guide id="12" pos="619" userDrawn="1">
          <p15:clr>
            <a:srgbClr val="FBAE40"/>
          </p15:clr>
        </p15:guide>
        <p15:guide id="14" pos="3953" userDrawn="1">
          <p15:clr>
            <a:srgbClr val="FBAE40"/>
          </p15:clr>
        </p15:guide>
        <p15:guide id="15" pos="5654" userDrawn="1">
          <p15:clr>
            <a:srgbClr val="FBAE40"/>
          </p15:clr>
        </p15:guide>
        <p15:guide id="16" pos="7242" userDrawn="1">
          <p15:clr>
            <a:srgbClr val="FBAE40"/>
          </p15:clr>
        </p15:guide>
        <p15:guide id="17" pos="1663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_Quar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00101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pos="2139">
          <p15:clr>
            <a:srgbClr val="FBAE40"/>
          </p15:clr>
        </p15:guide>
        <p15:guide id="4" pos="5541">
          <p15:clr>
            <a:srgbClr val="FBAE40"/>
          </p15:clr>
        </p15:guide>
        <p15:guide id="5" orient="horz" pos="3861">
          <p15:clr>
            <a:srgbClr val="FBAE40"/>
          </p15:clr>
        </p15:guide>
        <p15:guide id="6" orient="horz" pos="459">
          <p15:clr>
            <a:srgbClr val="FBAE40"/>
          </p15:clr>
        </p15:guide>
        <p15:guide id="7" pos="438">
          <p15:clr>
            <a:srgbClr val="FBAE40"/>
          </p15:clr>
        </p15:guide>
        <p15:guide id="8" pos="724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_Thi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08924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1593">
          <p15:clr>
            <a:srgbClr val="FBAE40"/>
          </p15:clr>
        </p15:guide>
        <p15:guide id="3" pos="2706">
          <p15:clr>
            <a:srgbClr val="FBAE40"/>
          </p15:clr>
        </p15:guide>
        <p15:guide id="4" pos="4974">
          <p15:clr>
            <a:srgbClr val="FBAE40"/>
          </p15:clr>
        </p15:guide>
        <p15:guide id="5" orient="horz" pos="2727">
          <p15:clr>
            <a:srgbClr val="FBAE40"/>
          </p15:clr>
        </p15:guide>
        <p15:guide id="6" pos="1572">
          <p15:clr>
            <a:srgbClr val="FBAE40"/>
          </p15:clr>
        </p15:guide>
        <p15:guide id="7" pos="3840">
          <p15:clr>
            <a:srgbClr val="FBAE40"/>
          </p15:clr>
        </p15:guide>
        <p15:guide id="8" pos="6108">
          <p15:clr>
            <a:srgbClr val="FBAE40"/>
          </p15:clr>
        </p15:guide>
        <p15:guide id="9" pos="438">
          <p15:clr>
            <a:srgbClr val="FBAE40"/>
          </p15:clr>
        </p15:guide>
        <p15:guide id="10" pos="7242">
          <p15:clr>
            <a:srgbClr val="FBAE40"/>
          </p15:clr>
        </p15:guide>
        <p15:guide id="11" orient="horz" pos="459">
          <p15:clr>
            <a:srgbClr val="FBAE40"/>
          </p15:clr>
        </p15:guide>
        <p15:guide id="12" orient="horz" pos="386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_Golden Rat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58612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24" userDrawn="1">
          <p15:clr>
            <a:srgbClr val="FBAE40"/>
          </p15:clr>
        </p15:guide>
        <p15:guide id="2" pos="4656" userDrawn="1">
          <p15:clr>
            <a:srgbClr val="FBAE40"/>
          </p15:clr>
        </p15:guide>
        <p15:guide id="3" pos="438" userDrawn="1">
          <p15:clr>
            <a:srgbClr val="FBAE40"/>
          </p15:clr>
        </p15:guide>
        <p15:guide id="4" pos="7242" userDrawn="1">
          <p15:clr>
            <a:srgbClr val="FBAE40"/>
          </p15:clr>
        </p15:guide>
        <p15:guide id="5" orient="horz" pos="3861" userDrawn="1">
          <p15:clr>
            <a:srgbClr val="FBAE40"/>
          </p15:clr>
        </p15:guide>
        <p15:guide id="6" orient="horz" pos="459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37744-1A11-4B46-B500-2CFF4FCD30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CF27F3-88CA-47FE-BFCA-DE01BFFCE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3857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43E00-9758-479C-932D-A4373A3FB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3E5C84B7-E8A6-4555-BF9C-80D3D8D89993}"/>
              </a:ext>
            </a:extLst>
          </p:cNvPr>
          <p:cNvSpPr>
            <a:spLocks noGrp="1"/>
          </p:cNvSpPr>
          <p:nvPr>
            <p:ph type="cha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44101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26B0B-FA8F-4F3D-8732-1BCE32D9E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295DF5-AB9B-4610-9D40-EF8A3764B0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423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_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961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7258050" y="0"/>
            <a:ext cx="4933950" cy="68961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 userDrawn="1"/>
        </p:nvSpPr>
        <p:spPr>
          <a:xfrm flipH="1">
            <a:off x="2453822" y="0"/>
            <a:ext cx="9608456" cy="6896100"/>
          </a:xfrm>
          <a:prstGeom prst="parallelogram">
            <a:avLst>
              <a:gd name="adj" fmla="val 69409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371192" y="371475"/>
            <a:ext cx="11449333" cy="6191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3"/>
          <p:cNvSpPr>
            <a:spLocks noGrp="1"/>
          </p:cNvSpPr>
          <p:nvPr>
            <p:ph type="title" hasCustomPrompt="1"/>
          </p:nvPr>
        </p:nvSpPr>
        <p:spPr>
          <a:xfrm>
            <a:off x="3940857" y="2162176"/>
            <a:ext cx="4320000" cy="757237"/>
          </a:xfrm>
          <a:prstGeom prst="rect">
            <a:avLst/>
          </a:prstGeom>
        </p:spPr>
        <p:txBody>
          <a:bodyPr lIns="0" tIns="36000" rIns="0" bIns="36000" anchor="b"/>
          <a:lstStyle>
            <a:lvl1pPr algn="ctr">
              <a:defRPr sz="3600"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Chapter Title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400425" y="2925438"/>
            <a:ext cx="5400000" cy="1556075"/>
          </a:xfrm>
          <a:prstGeom prst="rect">
            <a:avLst/>
          </a:prstGeom>
        </p:spPr>
        <p:txBody>
          <a:bodyPr/>
          <a:lstStyle>
            <a:lvl1pPr marL="0" indent="0" algn="ctr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800" baseline="0"/>
            </a:lvl1pPr>
            <a:lvl2pPr marL="542925" indent="-271463" algn="ctr" defTabSz="271463">
              <a:lnSpc>
                <a:spcPct val="125000"/>
              </a:lnSpc>
              <a:spcBef>
                <a:spcPts val="0"/>
              </a:spcBef>
              <a:buFontTx/>
              <a:buBlip>
                <a:blip r:embed="rId2"/>
              </a:buBlip>
              <a:defRPr sz="1800"/>
            </a:lvl2pPr>
            <a:lvl3pPr marL="803275" indent="-260350" algn="ctr" defTabSz="271463">
              <a:lnSpc>
                <a:spcPct val="125000"/>
              </a:lnSpc>
              <a:spcBef>
                <a:spcPts val="0"/>
              </a:spcBef>
              <a:buFontTx/>
              <a:buBlip>
                <a:blip r:embed="rId2"/>
              </a:buBlip>
              <a:defRPr sz="1800"/>
            </a:lvl3pPr>
            <a:lvl4pPr marL="1074738" indent="-271463" algn="ctr" defTabSz="271463">
              <a:lnSpc>
                <a:spcPct val="125000"/>
              </a:lnSpc>
              <a:spcBef>
                <a:spcPts val="0"/>
              </a:spcBef>
              <a:buFontTx/>
              <a:buBlip>
                <a:blip r:embed="rId2"/>
              </a:buBlip>
              <a:defRPr sz="1800"/>
            </a:lvl4pPr>
            <a:lvl5pPr marL="1346200" indent="-271463" algn="ctr" defTabSz="271463">
              <a:lnSpc>
                <a:spcPct val="125000"/>
              </a:lnSpc>
              <a:spcBef>
                <a:spcPts val="0"/>
              </a:spcBef>
              <a:buFontTx/>
              <a:buBlip>
                <a:blip r:embed="rId2"/>
              </a:buBlip>
              <a:defRPr sz="1800"/>
            </a:lvl5pPr>
          </a:lstStyle>
          <a:p>
            <a:pPr lvl="0"/>
            <a:r>
              <a:rPr lang="en-US" dirty="0"/>
              <a:t>Please enter a descriptive text</a:t>
            </a:r>
          </a:p>
        </p:txBody>
      </p:sp>
    </p:spTree>
    <p:extLst>
      <p:ext uri="{BB962C8B-B14F-4D97-AF65-F5344CB8AC3E}">
        <p14:creationId xmlns:p14="http://schemas.microsoft.com/office/powerpoint/2010/main" val="39246974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38">
          <p15:clr>
            <a:srgbClr val="FBAE40"/>
          </p15:clr>
        </p15:guide>
        <p15:guide id="2" orient="horz" pos="3861">
          <p15:clr>
            <a:srgbClr val="FBAE40"/>
          </p15:clr>
        </p15:guide>
        <p15:guide id="3" orient="horz" pos="459">
          <p15:clr>
            <a:srgbClr val="FBAE40"/>
          </p15:clr>
        </p15:guide>
        <p15:guide id="4" pos="7242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_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7391400" cy="6858000"/>
          </a:xfrm>
          <a:prstGeom prst="rect">
            <a:avLst/>
          </a:prstGeom>
        </p:spPr>
        <p:txBody>
          <a:bodyPr bIns="792000"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N:\Marketing\02_Corporate Design\02_Imagery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8112125" y="728663"/>
            <a:ext cx="3384550" cy="1110185"/>
          </a:xfrm>
          <a:prstGeom prst="rect">
            <a:avLst/>
          </a:prstGeom>
        </p:spPr>
        <p:txBody>
          <a:bodyPr lIns="0" rIns="0" anchor="ctr"/>
          <a:lstStyle>
            <a:lvl1pPr algn="ctr">
              <a:defRPr sz="3600" b="0">
                <a:ln>
                  <a:noFill/>
                </a:ln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112125" y="2099511"/>
            <a:ext cx="3384550" cy="4029827"/>
          </a:xfrm>
          <a:prstGeom prst="rect">
            <a:avLst/>
          </a:prstGeom>
        </p:spPr>
        <p:txBody>
          <a:bodyPr/>
          <a:lstStyle>
            <a:lvl1pPr marL="271463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1pPr>
            <a:lvl2pPr marL="542925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2pPr>
            <a:lvl3pPr marL="803275" indent="-260350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3pPr>
            <a:lvl4pPr marL="1074738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4pPr>
            <a:lvl5pPr marL="1346200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9809923" y="0"/>
            <a:ext cx="0" cy="46800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9839442" y="6390000"/>
            <a:ext cx="0" cy="46800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7182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110">
          <p15:clr>
            <a:srgbClr val="FBAE40"/>
          </p15:clr>
        </p15:guide>
        <p15:guide id="2" pos="4656">
          <p15:clr>
            <a:srgbClr val="FBAE40"/>
          </p15:clr>
        </p15:guide>
        <p15:guide id="3" orient="horz" pos="459">
          <p15:clr>
            <a:srgbClr val="FBAE40"/>
          </p15:clr>
        </p15:guide>
        <p15:guide id="4" orient="horz" pos="3861">
          <p15:clr>
            <a:srgbClr val="FBAE40"/>
          </p15:clr>
        </p15:guide>
        <p15:guide id="5" pos="72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_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4800600" y="0"/>
            <a:ext cx="7391400" cy="6858000"/>
          </a:xfrm>
          <a:prstGeom prst="rect">
            <a:avLst/>
          </a:prstGeom>
        </p:spPr>
        <p:txBody>
          <a:bodyPr bIns="792000"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N:\Marketing\02_Corporate Design\02_Imagery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696383" y="728663"/>
            <a:ext cx="3384550" cy="1110185"/>
          </a:xfrm>
          <a:prstGeom prst="rect">
            <a:avLst/>
          </a:prstGeom>
        </p:spPr>
        <p:txBody>
          <a:bodyPr lIns="0" rIns="0" anchor="ctr"/>
          <a:lstStyle>
            <a:lvl1pPr algn="ctr">
              <a:defRPr sz="3600" b="0">
                <a:ln>
                  <a:noFill/>
                </a:ln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96383" y="2099511"/>
            <a:ext cx="3384550" cy="4029827"/>
          </a:xfrm>
          <a:prstGeom prst="rect">
            <a:avLst/>
          </a:prstGeom>
        </p:spPr>
        <p:txBody>
          <a:bodyPr/>
          <a:lstStyle>
            <a:lvl1pPr marL="271463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1pPr>
            <a:lvl2pPr marL="542925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2pPr>
            <a:lvl3pPr marL="803275" indent="-260350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3pPr>
            <a:lvl4pPr marL="1074738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4pPr>
            <a:lvl5pPr marL="1346200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360313" y="0"/>
            <a:ext cx="0" cy="46800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389832" y="6390000"/>
            <a:ext cx="0" cy="46800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13103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70">
          <p15:clr>
            <a:srgbClr val="FBAE40"/>
          </p15:clr>
        </p15:guide>
        <p15:guide id="2" pos="3024">
          <p15:clr>
            <a:srgbClr val="FBAE40"/>
          </p15:clr>
        </p15:guide>
        <p15:guide id="3" pos="438">
          <p15:clr>
            <a:srgbClr val="FBAE40"/>
          </p15:clr>
        </p15:guide>
        <p15:guide id="4" orient="horz" pos="3861">
          <p15:clr>
            <a:srgbClr val="FBAE40"/>
          </p15:clr>
        </p15:guide>
        <p15:guide id="5" orient="horz" pos="459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6" name="Straight Connector 165"/>
          <p:cNvCxnSpPr/>
          <p:nvPr userDrawn="1"/>
        </p:nvCxnSpPr>
        <p:spPr>
          <a:xfrm>
            <a:off x="695325" y="875813"/>
            <a:ext cx="360000" cy="0"/>
          </a:xfrm>
          <a:prstGeom prst="line">
            <a:avLst/>
          </a:prstGeom>
          <a:ln w="19050">
            <a:solidFill>
              <a:schemeClr val="bg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itle 3"/>
          <p:cNvSpPr>
            <a:spLocks noGrp="1"/>
          </p:cNvSpPr>
          <p:nvPr>
            <p:ph type="title" hasCustomPrompt="1"/>
          </p:nvPr>
        </p:nvSpPr>
        <p:spPr>
          <a:xfrm>
            <a:off x="695325" y="448733"/>
            <a:ext cx="10800000" cy="408516"/>
          </a:xfrm>
          <a:prstGeom prst="rect">
            <a:avLst/>
          </a:prstGeom>
        </p:spPr>
        <p:txBody>
          <a:bodyPr lIns="0" tIns="36000" rIns="0" bIns="36000" anchor="b"/>
          <a:lstStyle>
            <a:lvl1pPr algn="l">
              <a:lnSpc>
                <a:spcPct val="114000"/>
              </a:lnSpc>
              <a:defRPr sz="2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95324" y="1089025"/>
            <a:ext cx="10800000" cy="5400675"/>
          </a:xfrm>
          <a:prstGeom prst="rect">
            <a:avLst/>
          </a:prstGeom>
        </p:spPr>
        <p:txBody>
          <a:bodyPr/>
          <a:lstStyle>
            <a:lvl1pPr marL="271463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1pPr>
            <a:lvl2pPr marL="542925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2pPr>
            <a:lvl3pPr marL="803275" indent="-260350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3pPr>
            <a:lvl4pPr marL="1074738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4pPr>
            <a:lvl5pPr marL="1346200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695325" y="193635"/>
            <a:ext cx="10800000" cy="287336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156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orient="horz" pos="686" userDrawn="1">
          <p15:clr>
            <a:srgbClr val="FBAE40"/>
          </p15:clr>
        </p15:guide>
        <p15:guide id="3" pos="438" userDrawn="1">
          <p15:clr>
            <a:srgbClr val="FBAE40"/>
          </p15:clr>
        </p15:guide>
        <p15:guide id="4" pos="724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4800600" cy="6858000"/>
          </a:xfrm>
          <a:prstGeom prst="rect">
            <a:avLst/>
          </a:prstGeom>
        </p:spPr>
        <p:txBody>
          <a:bodyPr bIns="792000" anchor="ctr"/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N:\Marketing\02_Corporate Design\02_Imagery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519738" y="1089025"/>
            <a:ext cx="5976936" cy="5400675"/>
          </a:xfrm>
          <a:prstGeom prst="rect">
            <a:avLst/>
          </a:prstGeom>
        </p:spPr>
        <p:txBody>
          <a:bodyPr/>
          <a:lstStyle>
            <a:lvl1pPr marL="271463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1pPr>
            <a:lvl2pPr marL="542925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2pPr>
            <a:lvl3pPr marL="803275" indent="-260350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3pPr>
            <a:lvl4pPr marL="1074738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4pPr>
            <a:lvl5pPr marL="1346200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518994" y="875813"/>
            <a:ext cx="360000" cy="0"/>
          </a:xfrm>
          <a:prstGeom prst="line">
            <a:avLst/>
          </a:prstGeom>
          <a:ln w="19050">
            <a:solidFill>
              <a:schemeClr val="bg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3"/>
          <p:cNvSpPr>
            <a:spLocks noGrp="1"/>
          </p:cNvSpPr>
          <p:nvPr>
            <p:ph type="title" hasCustomPrompt="1"/>
          </p:nvPr>
        </p:nvSpPr>
        <p:spPr>
          <a:xfrm>
            <a:off x="5519737" y="430169"/>
            <a:ext cx="5976937" cy="427080"/>
          </a:xfrm>
          <a:prstGeom prst="rect">
            <a:avLst/>
          </a:prstGeom>
        </p:spPr>
        <p:txBody>
          <a:bodyPr lIns="0" tIns="36000" rIns="0" bIns="36000" anchor="b"/>
          <a:lstStyle>
            <a:lvl1pPr algn="l">
              <a:lnSpc>
                <a:spcPct val="114000"/>
              </a:lnSpc>
              <a:defRPr sz="2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5519737" y="193635"/>
            <a:ext cx="5975587" cy="287336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1102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77" userDrawn="1">
          <p15:clr>
            <a:srgbClr val="FBAE40"/>
          </p15:clr>
        </p15:guide>
        <p15:guide id="2" pos="3024" userDrawn="1">
          <p15:clr>
            <a:srgbClr val="FBAE40"/>
          </p15:clr>
        </p15:guide>
        <p15:guide id="3" orient="horz" pos="686" userDrawn="1">
          <p15:clr>
            <a:srgbClr val="FBAE40"/>
          </p15:clr>
        </p15:guide>
        <p15:guide id="4" orient="horz" pos="4088" userDrawn="1">
          <p15:clr>
            <a:srgbClr val="FBAE40"/>
          </p15:clr>
        </p15:guide>
        <p15:guide id="5" pos="724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7391400" y="0"/>
            <a:ext cx="4800600" cy="6858000"/>
          </a:xfrm>
          <a:prstGeom prst="rect">
            <a:avLst/>
          </a:prstGeom>
        </p:spPr>
        <p:txBody>
          <a:bodyPr bIns="792000" anchor="ctr"/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N:\Marketing\02_Corporate Design\02_Imagery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95325" y="1089025"/>
            <a:ext cx="5976939" cy="5400675"/>
          </a:xfrm>
          <a:prstGeom prst="rect">
            <a:avLst/>
          </a:prstGeom>
        </p:spPr>
        <p:txBody>
          <a:bodyPr/>
          <a:lstStyle>
            <a:lvl1pPr marL="271463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1pPr>
            <a:lvl2pPr marL="542925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2pPr>
            <a:lvl3pPr marL="803275" indent="-260350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3pPr>
            <a:lvl4pPr marL="1074738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4pPr>
            <a:lvl5pPr marL="1346200" indent="-271463" defTabSz="27146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8499" y="875813"/>
            <a:ext cx="360000" cy="0"/>
          </a:xfrm>
          <a:prstGeom prst="line">
            <a:avLst/>
          </a:prstGeom>
          <a:ln w="19050">
            <a:solidFill>
              <a:schemeClr val="bg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3"/>
          <p:cNvSpPr>
            <a:spLocks noGrp="1"/>
          </p:cNvSpPr>
          <p:nvPr>
            <p:ph type="title" hasCustomPrompt="1"/>
          </p:nvPr>
        </p:nvSpPr>
        <p:spPr>
          <a:xfrm>
            <a:off x="695325" y="430170"/>
            <a:ext cx="5976939" cy="427080"/>
          </a:xfrm>
          <a:prstGeom prst="rect">
            <a:avLst/>
          </a:prstGeom>
        </p:spPr>
        <p:txBody>
          <a:bodyPr lIns="0" tIns="36000" rIns="0" bIns="36000" anchor="b"/>
          <a:lstStyle>
            <a:lvl1pPr algn="l">
              <a:lnSpc>
                <a:spcPct val="114000"/>
              </a:lnSpc>
              <a:defRPr sz="2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695325" y="193635"/>
            <a:ext cx="5976939" cy="287336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1181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203" userDrawn="1">
          <p15:clr>
            <a:srgbClr val="FBAE40"/>
          </p15:clr>
        </p15:guide>
        <p15:guide id="2" pos="4656" userDrawn="1">
          <p15:clr>
            <a:srgbClr val="FBAE40"/>
          </p15:clr>
        </p15:guide>
        <p15:guide id="3" pos="438">
          <p15:clr>
            <a:srgbClr val="FBAE40"/>
          </p15:clr>
        </p15:guide>
        <p15:guide id="4" orient="horz" pos="4088" userDrawn="1">
          <p15:clr>
            <a:srgbClr val="FBAE40"/>
          </p15:clr>
        </p15:guide>
        <p15:guide id="5" orient="horz" pos="68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_F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4116388" y="0"/>
            <a:ext cx="3959225" cy="6858000"/>
          </a:xfrm>
          <a:prstGeom prst="rect">
            <a:avLst/>
          </a:prstGeom>
        </p:spPr>
        <p:txBody>
          <a:bodyPr bIns="792000" anchor="ctr"/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N:\Marketing\02_Corporate Design\02_Imagery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695325" y="1799688"/>
            <a:ext cx="2809875" cy="287336"/>
          </a:xfrm>
          <a:prstGeom prst="rect">
            <a:avLst/>
          </a:prstGeom>
        </p:spPr>
        <p:txBody>
          <a:bodyPr lIns="0" rIns="0"/>
          <a:lstStyle>
            <a:lvl1pPr marL="0" indent="0" algn="ctr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Item 1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920262" y="2082799"/>
            <a:ext cx="36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95325" y="4523838"/>
            <a:ext cx="2809875" cy="287336"/>
          </a:xfrm>
          <a:prstGeom prst="rect">
            <a:avLst/>
          </a:prstGeom>
        </p:spPr>
        <p:txBody>
          <a:bodyPr lIns="0" rIns="0"/>
          <a:lstStyle>
            <a:lvl1pPr marL="0" indent="0" algn="ctr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Item 2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920262" y="4806949"/>
            <a:ext cx="36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8686800" y="1799688"/>
            <a:ext cx="2809875" cy="287336"/>
          </a:xfrm>
          <a:prstGeom prst="rect">
            <a:avLst/>
          </a:prstGeom>
        </p:spPr>
        <p:txBody>
          <a:bodyPr lIns="0" rIns="0"/>
          <a:lstStyle>
            <a:lvl1pPr marL="0" indent="0" algn="ctr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Item 3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9911737" y="2082799"/>
            <a:ext cx="36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8686800" y="4523838"/>
            <a:ext cx="2809875" cy="287336"/>
          </a:xfrm>
          <a:prstGeom prst="rect">
            <a:avLst/>
          </a:prstGeom>
        </p:spPr>
        <p:txBody>
          <a:bodyPr lIns="0" rIns="0"/>
          <a:lstStyle>
            <a:lvl1pPr marL="0" indent="0" algn="ctr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Item 4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9911737" y="4806949"/>
            <a:ext cx="36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8"/>
          <p:cNvSpPr>
            <a:spLocks noGrp="1"/>
          </p:cNvSpPr>
          <p:nvPr>
            <p:ph type="body" sz="quarter" idx="20"/>
          </p:nvPr>
        </p:nvSpPr>
        <p:spPr>
          <a:xfrm>
            <a:off x="695324" y="2172230"/>
            <a:ext cx="2809875" cy="114776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4572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2pPr>
            <a:lvl3pPr marL="9144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3pPr>
            <a:lvl4pPr marL="13716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4pPr>
            <a:lvl5pPr marL="18288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21"/>
          </p:nvPr>
        </p:nvSpPr>
        <p:spPr>
          <a:xfrm>
            <a:off x="695324" y="4910667"/>
            <a:ext cx="2809875" cy="114776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4572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2pPr>
            <a:lvl3pPr marL="9144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3pPr>
            <a:lvl4pPr marL="13716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4pPr>
            <a:lvl5pPr marL="18288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22"/>
          </p:nvPr>
        </p:nvSpPr>
        <p:spPr>
          <a:xfrm>
            <a:off x="8686800" y="2182293"/>
            <a:ext cx="2809875" cy="114776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4572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2pPr>
            <a:lvl3pPr marL="9144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3pPr>
            <a:lvl4pPr marL="13716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4pPr>
            <a:lvl5pPr marL="18288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23"/>
          </p:nvPr>
        </p:nvSpPr>
        <p:spPr>
          <a:xfrm>
            <a:off x="8686800" y="4910667"/>
            <a:ext cx="2809875" cy="114776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4572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2pPr>
            <a:lvl3pPr marL="9144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3pPr>
            <a:lvl4pPr marL="13716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4pPr>
            <a:lvl5pPr marL="18288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9667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593" userDrawn="1">
          <p15:clr>
            <a:srgbClr val="FBAE40"/>
          </p15:clr>
        </p15:guide>
        <p15:guide id="4" pos="5087" userDrawn="1">
          <p15:clr>
            <a:srgbClr val="FBAE40"/>
          </p15:clr>
        </p15:guide>
        <p15:guide id="5" orient="horz" pos="2160" userDrawn="1">
          <p15:clr>
            <a:srgbClr val="FBAE40"/>
          </p15:clr>
        </p15:guide>
        <p15:guide id="6" pos="438" userDrawn="1">
          <p15:clr>
            <a:srgbClr val="FBAE40"/>
          </p15:clr>
        </p15:guide>
        <p15:guide id="7" pos="2207" userDrawn="1">
          <p15:clr>
            <a:srgbClr val="FBAE40"/>
          </p15:clr>
        </p15:guide>
        <p15:guide id="8" pos="7242" userDrawn="1">
          <p15:clr>
            <a:srgbClr val="FBAE40"/>
          </p15:clr>
        </p15:guide>
        <p15:guide id="11" orient="horz" pos="459">
          <p15:clr>
            <a:srgbClr val="FBAE40"/>
          </p15:clr>
        </p15:guide>
        <p15:guide id="12" orient="horz" pos="3861">
          <p15:clr>
            <a:srgbClr val="FBAE40"/>
          </p15:clr>
        </p15:guide>
        <p15:guide id="13" pos="5473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_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3429000"/>
          </a:xfrm>
          <a:prstGeom prst="rect">
            <a:avLst/>
          </a:prstGeom>
        </p:spPr>
        <p:txBody>
          <a:bodyPr bIns="792000" anchor="ctr"/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N:\Marketing\02_Corporate Design\02_Imagery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695324" y="4523838"/>
            <a:ext cx="2880000" cy="287336"/>
          </a:xfrm>
          <a:prstGeom prst="rect">
            <a:avLst/>
          </a:prstGeom>
        </p:spPr>
        <p:txBody>
          <a:bodyPr lIns="0" rIns="0"/>
          <a:lstStyle>
            <a:lvl1pPr marL="0" indent="0" algn="ctr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Item 1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955324" y="4806949"/>
            <a:ext cx="36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656139" y="4523838"/>
            <a:ext cx="2879724" cy="287336"/>
          </a:xfrm>
          <a:prstGeom prst="rect">
            <a:avLst/>
          </a:prstGeom>
        </p:spPr>
        <p:txBody>
          <a:bodyPr lIns="0" rIns="0"/>
          <a:lstStyle>
            <a:lvl1pPr marL="0" indent="0" algn="ctr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Item 2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911527" y="4806949"/>
            <a:ext cx="368949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8616678" y="4523838"/>
            <a:ext cx="2880000" cy="287336"/>
          </a:xfrm>
          <a:prstGeom prst="rect">
            <a:avLst/>
          </a:prstGeom>
        </p:spPr>
        <p:txBody>
          <a:bodyPr lIns="0" rIns="0"/>
          <a:lstStyle>
            <a:lvl1pPr marL="0" indent="0" algn="ctr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Item 3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9876678" y="4806949"/>
            <a:ext cx="36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8"/>
          <p:cNvSpPr>
            <a:spLocks noGrp="1"/>
          </p:cNvSpPr>
          <p:nvPr>
            <p:ph type="body" sz="quarter" idx="20"/>
          </p:nvPr>
        </p:nvSpPr>
        <p:spPr>
          <a:xfrm>
            <a:off x="695324" y="4896380"/>
            <a:ext cx="2880000" cy="114776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4572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2pPr>
            <a:lvl3pPr marL="9144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3pPr>
            <a:lvl4pPr marL="13716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4pPr>
            <a:lvl5pPr marL="18288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21"/>
          </p:nvPr>
        </p:nvSpPr>
        <p:spPr>
          <a:xfrm>
            <a:off x="4656139" y="4896380"/>
            <a:ext cx="2879724" cy="114776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4572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2pPr>
            <a:lvl3pPr marL="9144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3pPr>
            <a:lvl4pPr marL="13716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4pPr>
            <a:lvl5pPr marL="18288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22"/>
          </p:nvPr>
        </p:nvSpPr>
        <p:spPr>
          <a:xfrm>
            <a:off x="8616678" y="4896380"/>
            <a:ext cx="2880000" cy="114776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4572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2pPr>
            <a:lvl3pPr marL="9144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3pPr>
            <a:lvl4pPr marL="13716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4pPr>
            <a:lvl5pPr marL="1828800" indent="0" algn="ctr">
              <a:lnSpc>
                <a:spcPct val="114000"/>
              </a:lnSpc>
              <a:spcBef>
                <a:spcPts val="0"/>
              </a:spcBef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04715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593">
          <p15:clr>
            <a:srgbClr val="FBAE40"/>
          </p15:clr>
        </p15:guide>
        <p15:guide id="4" pos="5087">
          <p15:clr>
            <a:srgbClr val="FBAE40"/>
          </p15:clr>
        </p15:guide>
        <p15:guide id="5" orient="horz" pos="2160">
          <p15:clr>
            <a:srgbClr val="FBAE40"/>
          </p15:clr>
        </p15:guide>
        <p15:guide id="6" pos="438">
          <p15:clr>
            <a:srgbClr val="FBAE40"/>
          </p15:clr>
        </p15:guide>
        <p15:guide id="7" pos="2252" userDrawn="1">
          <p15:clr>
            <a:srgbClr val="FBAE40"/>
          </p15:clr>
        </p15:guide>
        <p15:guide id="8" pos="7242">
          <p15:clr>
            <a:srgbClr val="FBAE40"/>
          </p15:clr>
        </p15:guide>
        <p15:guide id="11" orient="horz" pos="459">
          <p15:clr>
            <a:srgbClr val="FBAE40"/>
          </p15:clr>
        </p15:guide>
        <p15:guide id="12" orient="horz" pos="3861">
          <p15:clr>
            <a:srgbClr val="FBAE40"/>
          </p15:clr>
        </p15:guide>
        <p15:guide id="13" pos="5428" userDrawn="1">
          <p15:clr>
            <a:srgbClr val="FBAE40"/>
          </p15:clr>
        </p15:guide>
        <p15:guide id="14" pos="2933" userDrawn="1">
          <p15:clr>
            <a:srgbClr val="FBAE40"/>
          </p15:clr>
        </p15:guide>
        <p15:guide id="15" pos="474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9090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2" r:id="rId3"/>
    <p:sldLayoutId id="2147483653" r:id="rId4"/>
    <p:sldLayoutId id="2147483658" r:id="rId5"/>
    <p:sldLayoutId id="2147483660" r:id="rId6"/>
    <p:sldLayoutId id="2147483661" r:id="rId7"/>
    <p:sldLayoutId id="2147483662" r:id="rId8"/>
    <p:sldLayoutId id="2147483663" r:id="rId9"/>
    <p:sldLayoutId id="2147483665" r:id="rId10"/>
    <p:sldLayoutId id="2147483657" r:id="rId11"/>
    <p:sldLayoutId id="2147483659" r:id="rId12"/>
    <p:sldLayoutId id="2147483649" r:id="rId13"/>
    <p:sldLayoutId id="2147483651" r:id="rId14"/>
    <p:sldLayoutId id="2147483650" r:id="rId15"/>
    <p:sldLayoutId id="2147483666" r:id="rId16"/>
    <p:sldLayoutId id="2147483667" r:id="rId17"/>
    <p:sldLayoutId id="2147483668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3" Type="http://schemas.openxmlformats.org/officeDocument/2006/relationships/tags" Target="../tags/tag4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9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4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4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chart" Target="../charts/chart1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4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4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4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chart" Target="../charts/chart3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chart" Target="../charts/chart2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A picture containing text, computer, document, desk&#10;&#10;Description automatically generated">
            <a:extLst>
              <a:ext uri="{FF2B5EF4-FFF2-40B4-BE49-F238E27FC236}">
                <a16:creationId xmlns:a16="http://schemas.microsoft.com/office/drawing/2014/main" id="{44F54672-4728-41D1-AD21-F8F43F72C00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0" r="2210"/>
          <a:stretch>
            <a:fillRect/>
          </a:stretch>
        </p:blipFill>
        <p:spPr/>
      </p:pic>
      <p:sp>
        <p:nvSpPr>
          <p:cNvPr id="2" name="Title 1" descr="Title - 05a97464-d448-44cf-a18f-0f25d20e15dc Norstat Partimåling">
            <a:extLst>
              <a:ext uri="{FF2B5EF4-FFF2-40B4-BE49-F238E27FC236}">
                <a16:creationId xmlns:a16="http://schemas.microsoft.com/office/drawing/2014/main" id="{BAEC8439-CE67-47C0-BC61-26CD60327E0A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48837" y="3637358"/>
            <a:ext cx="4105275" cy="1227404"/>
          </a:xfrm>
        </p:spPr>
        <p:txBody>
          <a:bodyPr anchor="b">
            <a:normAutofit/>
          </a:bodyPr>
          <a:lstStyle/>
          <a:p>
            <a:r>
              <a:rPr lang="nb-NO" dirty="0"/>
              <a:t>Norstat Partimåling</a:t>
            </a:r>
          </a:p>
        </p:txBody>
      </p:sp>
      <p:sp>
        <p:nvSpPr>
          <p:cNvPr id="3" name="Text Placeholder 2" descr="6d375432-1226-4e16-84b2-94ea013a0d65 Norstat Partimåling">
            <a:extLst>
              <a:ext uri="{FF2B5EF4-FFF2-40B4-BE49-F238E27FC236}">
                <a16:creationId xmlns:a16="http://schemas.microsoft.com/office/drawing/2014/main" id="{DC7568D0-D8F7-421F-A3B2-9A4B28F0A0CA}"/>
              </a:ext>
            </a:extLst>
          </p:cNvPr>
          <p:cNvSpPr>
            <a:spLocks noGrp="1"/>
          </p:cNvSpPr>
          <p:nvPr>
            <p:ph type="body" sz="quarter" idx="1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nb-NO" sz="3200" dirty="0">
              <a:solidFill>
                <a:srgbClr val="000000"/>
              </a:solidFill>
            </a:endParaRPr>
          </a:p>
          <a:p>
            <a:endParaRPr lang="nb-NO" sz="3200" dirty="0">
              <a:solidFill>
                <a:srgbClr val="000000"/>
              </a:solidFill>
            </a:endParaRPr>
          </a:p>
        </p:txBody>
      </p:sp>
      <p:sp>
        <p:nvSpPr>
          <p:cNvPr id="8" name="Text Placeholder 2" descr="812f4ac8-1465-4667-a84c-cbbef1515e04 Periode">
            <a:extLst>
              <a:ext uri="{FF2B5EF4-FFF2-40B4-BE49-F238E27FC236}">
                <a16:creationId xmlns:a16="http://schemas.microsoft.com/office/drawing/2014/main" id="{66D63194-8F87-48A2-BB34-D70162169C86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75426" y="6173732"/>
            <a:ext cx="973183" cy="255724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b-NO" sz="1000" dirty="0">
                <a:solidFill>
                  <a:srgbClr val="4A4A4A"/>
                </a:solidFill>
                <a:latin typeface="Arial" panose="020B0604020202020204" pitchFamily="34" charset="0"/>
              </a:rPr>
              <a:t>August, 2023</a:t>
            </a:r>
          </a:p>
        </p:txBody>
      </p:sp>
      <p:sp>
        <p:nvSpPr>
          <p:cNvPr id="9" name="Text Placeholder 2" descr="b2de8d69-7803-4f51-b877-447ff1684d2b Sample size">
            <a:extLst>
              <a:ext uri="{FF2B5EF4-FFF2-40B4-BE49-F238E27FC236}">
                <a16:creationId xmlns:a16="http://schemas.microsoft.com/office/drawing/2014/main" id="{8C13A02E-D33D-4029-AA90-7A0635A6CBD9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704240" y="5611013"/>
            <a:ext cx="1521823" cy="290558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b-NO" sz="1000" dirty="0">
                <a:solidFill>
                  <a:srgbClr val="4A4A4A"/>
                </a:solidFill>
                <a:latin typeface="Arial" panose="020B0604020202020204" pitchFamily="34" charset="0"/>
              </a:rPr>
              <a:t>Base:   800 intervjuer</a:t>
            </a:r>
          </a:p>
        </p:txBody>
      </p:sp>
      <p:sp>
        <p:nvSpPr>
          <p:cNvPr id="10" name="Text Placeholder 2" descr="c3ec486e-97d3-4032-974b-3861e0d7d440 Oppgir parti">
            <a:extLst>
              <a:ext uri="{FF2B5EF4-FFF2-40B4-BE49-F238E27FC236}">
                <a16:creationId xmlns:a16="http://schemas.microsoft.com/office/drawing/2014/main" id="{90DB4E8B-20BB-4CF2-8A01-DA8DADCC026B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675426" y="5875069"/>
            <a:ext cx="2665288" cy="277402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b-NO" sz="1000" dirty="0"/>
              <a:t>Oppgir partipreferanse:   583 respondenter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43B87C-C15D-4B50-9964-3068C084D5A3}"/>
              </a:ext>
            </a:extLst>
          </p:cNvPr>
          <p:cNvSpPr txBox="1"/>
          <p:nvPr/>
        </p:nvSpPr>
        <p:spPr>
          <a:xfrm>
            <a:off x="675426" y="6429456"/>
            <a:ext cx="19057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Feltperiode:	03.08 – 14.08</a:t>
            </a:r>
          </a:p>
        </p:txBody>
      </p:sp>
      <p:sp>
        <p:nvSpPr>
          <p:cNvPr id="11" name="Text Placeholder 2" descr="c3ec486e-97d3-4032-974b-3861e0d7d440 Oppgir parti">
            <a:extLst>
              <a:ext uri="{FF2B5EF4-FFF2-40B4-BE49-F238E27FC236}">
                <a16:creationId xmlns:a16="http://schemas.microsoft.com/office/drawing/2014/main" id="{AA6E253A-E37D-47CD-BAE6-4F0DCAEE0C84}"/>
              </a:ext>
            </a:extLst>
          </p:cNvPr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704240" y="4953773"/>
            <a:ext cx="3025717" cy="327729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b-NO" sz="1100" dirty="0">
                <a:solidFill>
                  <a:srgbClr val="37A541"/>
                </a:solidFill>
                <a:effectLst/>
                <a:latin typeface="+mj-lt"/>
                <a:ea typeface="Times New Roman" panose="02020603050405020304" pitchFamily="18" charset="0"/>
              </a:rPr>
              <a:t>Kommunemåling for Trondheim, vektet mot Stortingsvalg 2021</a:t>
            </a:r>
            <a:endParaRPr lang="nb-NO" sz="1100" dirty="0">
              <a:solidFill>
                <a:srgbClr val="37A54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92582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Title - 8b25ea23-a6a5-4582-8853-8d513330f1a9 Lojale velgere">
            <a:extLst>
              <a:ext uri="{FF2B5EF4-FFF2-40B4-BE49-F238E27FC236}">
                <a16:creationId xmlns:a16="http://schemas.microsoft.com/office/drawing/2014/main" id="{2FD5E323-15C6-4144-9A78-2CDAFBAF89E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17618" y="553317"/>
            <a:ext cx="9308979" cy="757237"/>
          </a:xfrm>
        </p:spPr>
        <p:txBody>
          <a:bodyPr>
            <a:normAutofit fontScale="90000"/>
          </a:bodyPr>
          <a:lstStyle/>
          <a:p>
            <a:pPr algn="l"/>
            <a:r>
              <a:rPr lang="nb-NO" sz="2800"/>
              <a:t>Lojale velgere</a:t>
            </a:r>
            <a:br>
              <a:rPr lang="nb-NO" sz="2500" dirty="0">
                <a:solidFill>
                  <a:schemeClr val="bg2"/>
                </a:solidFill>
              </a:rPr>
            </a:br>
            <a:r>
              <a:rPr lang="nb-NO" sz="2200" dirty="0" err="1">
                <a:solidFill>
                  <a:schemeClr val="bg2"/>
                </a:solidFill>
              </a:rPr>
              <a:t>Velgere</a:t>
            </a:r>
            <a:r>
              <a:rPr lang="nb-NO" sz="2200" dirty="0">
                <a:solidFill>
                  <a:schemeClr val="bg2"/>
                </a:solidFill>
              </a:rPr>
              <a:t> som vil stemme på det samme parti som ved siste stortingsvalg</a:t>
            </a:r>
            <a:r>
              <a:rPr lang="nb-NO" sz="2500" dirty="0">
                <a:solidFill>
                  <a:schemeClr val="bg2"/>
                </a:solidFill>
              </a:rPr>
              <a:t>	</a:t>
            </a:r>
          </a:p>
        </p:txBody>
      </p:sp>
      <p:sp>
        <p:nvSpPr>
          <p:cNvPr id="4" name="TextBox 3" descr="Footer - 8b25ea23-a6a5-4582-8853-8d513330f1a9 Lojale velgere">
            <a:extLst>
              <a:ext uri="{FF2B5EF4-FFF2-40B4-BE49-F238E27FC236}">
                <a16:creationId xmlns:a16="http://schemas.microsoft.com/office/drawing/2014/main" id="{2DD5A036-4A93-45FD-AC97-864F9B9E2929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0" y="6248200"/>
            <a:ext cx="12192000" cy="30777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nb-NO" sz="1400">
              <a:latin typeface="Calibri" panose="020F0502020204030204" pitchFamily="34" charset="0"/>
            </a:endParaRPr>
          </a:p>
        </p:txBody>
      </p:sp>
      <p:graphicFrame>
        <p:nvGraphicFramePr>
          <p:cNvPr id="5" name="Table 4" descr="8b25ea23-a6a5-4582-8853-8d513330f1a9 Lojale velgere">
            <a:extLst>
              <a:ext uri="{FF2B5EF4-FFF2-40B4-BE49-F238E27FC236}">
                <a16:creationId xmlns:a16="http://schemas.microsoft.com/office/drawing/2014/main" id="{E19E198A-AB75-4841-9B94-6ED0987B529B}"/>
              </a:ext>
            </a:extLst>
          </p:cNvPr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142280946"/>
              </p:ext>
            </p:extLst>
          </p:nvPr>
        </p:nvGraphicFramePr>
        <p:xfrm>
          <a:off x="2310993" y="1697775"/>
          <a:ext cx="2646680" cy="3744648"/>
        </p:xfrm>
        <a:graphic>
          <a:graphicData uri="http://schemas.openxmlformats.org/drawingml/2006/table">
            <a:tbl>
              <a:tblPr firstRow="1" firstCol="1" bandRow="1">
                <a:tableStyleId>{8EC20E35-A176-4012-BC5E-935CFFF8708E}</a:tableStyleId>
              </a:tblPr>
              <a:tblGrid>
                <a:gridCol w="1059180">
                  <a:extLst>
                    <a:ext uri="{9D8B030D-6E8A-4147-A177-3AD203B41FA5}">
                      <a16:colId xmlns:a16="http://schemas.microsoft.com/office/drawing/2014/main" val="2058434109"/>
                    </a:ext>
                  </a:extLst>
                </a:gridCol>
                <a:gridCol w="1587500">
                  <a:extLst>
                    <a:ext uri="{9D8B030D-6E8A-4147-A177-3AD203B41FA5}">
                      <a16:colId xmlns:a16="http://schemas.microsoft.com/office/drawing/2014/main" val="1342903196"/>
                    </a:ext>
                  </a:extLst>
                </a:gridCol>
              </a:tblGrid>
              <a:tr h="312054">
                <a:tc>
                  <a:txBody>
                    <a:bodyPr/>
                    <a:lstStyle/>
                    <a:p>
                      <a:endParaRPr lang="nb-NO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Lojale velgere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1602431"/>
                  </a:ext>
                </a:extLst>
              </a:tr>
              <a:tr h="312054">
                <a:tc>
                  <a:txBody>
                    <a:bodyPr/>
                    <a:lstStyle/>
                    <a:p>
                      <a:r>
                        <a:rPr lang="nb-NO" sz="120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43.3%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934032"/>
                  </a:ext>
                </a:extLst>
              </a:tr>
              <a:tr h="312054">
                <a:tc>
                  <a:txBody>
                    <a:bodyPr/>
                    <a:lstStyle/>
                    <a:p>
                      <a:r>
                        <a:rPr lang="nb-NO" sz="1200"/>
                        <a:t>FRP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65.4%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909461"/>
                  </a:ext>
                </a:extLst>
              </a:tr>
              <a:tr h="312054">
                <a:tc>
                  <a:txBody>
                    <a:bodyPr/>
                    <a:lstStyle/>
                    <a:p>
                      <a:r>
                        <a:rPr lang="nb-NO" sz="120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78.4%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483827"/>
                  </a:ext>
                </a:extLst>
              </a:tr>
              <a:tr h="312054">
                <a:tc>
                  <a:txBody>
                    <a:bodyPr/>
                    <a:lstStyle/>
                    <a:p>
                      <a:r>
                        <a:rPr lang="nb-NO" sz="1200"/>
                        <a:t>KRF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 dirty="0"/>
                        <a:t>68.0%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003049"/>
                  </a:ext>
                </a:extLst>
              </a:tr>
              <a:tr h="312054">
                <a:tc>
                  <a:txBody>
                    <a:bodyPr/>
                    <a:lstStyle/>
                    <a:p>
                      <a:r>
                        <a:rPr lang="nb-NO" sz="1200" dirty="0"/>
                        <a:t>RØDT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51.7%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52743"/>
                  </a:ext>
                </a:extLst>
              </a:tr>
              <a:tr h="312054">
                <a:tc>
                  <a:txBody>
                    <a:bodyPr/>
                    <a:lstStyle/>
                    <a:p>
                      <a:r>
                        <a:rPr lang="nb-NO" sz="1200"/>
                        <a:t>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19.3%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722141"/>
                  </a:ext>
                </a:extLst>
              </a:tr>
              <a:tr h="312054">
                <a:tc>
                  <a:txBody>
                    <a:bodyPr/>
                    <a:lstStyle/>
                    <a:p>
                      <a:r>
                        <a:rPr lang="nb-NO" sz="1200"/>
                        <a:t>SV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58.2%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806435"/>
                  </a:ext>
                </a:extLst>
              </a:tr>
              <a:tr h="312054">
                <a:tc>
                  <a:txBody>
                    <a:bodyPr/>
                    <a:lstStyle/>
                    <a:p>
                      <a:r>
                        <a:rPr lang="nb-NO" sz="120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53.4%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385905"/>
                  </a:ext>
                </a:extLst>
              </a:tr>
              <a:tr h="312054">
                <a:tc>
                  <a:txBody>
                    <a:bodyPr/>
                    <a:lstStyle/>
                    <a:p>
                      <a:r>
                        <a:rPr lang="nb-NO" sz="1200"/>
                        <a:t>MDG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61.6%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548971"/>
                  </a:ext>
                </a:extLst>
              </a:tr>
              <a:tr h="312054">
                <a:tc>
                  <a:txBody>
                    <a:bodyPr/>
                    <a:lstStyle/>
                    <a:p>
                      <a:r>
                        <a:rPr lang="nb-NO" sz="1200"/>
                        <a:t>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82.6%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804464"/>
                  </a:ext>
                </a:extLst>
              </a:tr>
              <a:tr h="312054">
                <a:tc>
                  <a:txBody>
                    <a:bodyPr/>
                    <a:lstStyle/>
                    <a:p>
                      <a:r>
                        <a:rPr lang="nb-NO" sz="120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 dirty="0"/>
                        <a:t>27.8%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409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390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 descr="Title - 8b25ea23-a6a5-4582-8853-8d513330f1a9 Lojale velgere">
            <a:extLst>
              <a:ext uri="{FF2B5EF4-FFF2-40B4-BE49-F238E27FC236}">
                <a16:creationId xmlns:a16="http://schemas.microsoft.com/office/drawing/2014/main" id="{AE321B9B-45BD-4EC8-92C9-13FBFDDA64BA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lIns="0" tIns="36000" rIns="0" bIns="36000">
            <a:normAutofit/>
          </a:bodyPr>
          <a:lstStyle>
            <a:lvl1pPr algn="l" defTabSz="914400" rtl="0" eaLnBrk="1" latinLnBrk="0" hangingPunct="1">
              <a:lnSpc>
                <a:spcPct val="114000"/>
              </a:lnSpc>
              <a:spcBef>
                <a:spcPct val="0"/>
              </a:spcBef>
              <a:buNone/>
              <a:defRPr sz="20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nb-NO" sz="3600" dirty="0"/>
              <a:t>MOBILISERINGSPROSENT</a:t>
            </a:r>
            <a:r>
              <a:rPr lang="nb-NO" sz="2500" dirty="0"/>
              <a:t>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nb-NO" dirty="0"/>
              <a:t>Velgere som ikke stemte ved siste stortingsvalg som oppgir at de nå vil stemme</a:t>
            </a:r>
          </a:p>
        </p:txBody>
      </p:sp>
      <p:graphicFrame>
        <p:nvGraphicFramePr>
          <p:cNvPr id="3" name="Table 2" descr="778f3dc1-95c4-4f05-b964-83273dbb19d3 Mobeliseringsprosent">
            <a:extLst>
              <a:ext uri="{FF2B5EF4-FFF2-40B4-BE49-F238E27FC236}">
                <a16:creationId xmlns:a16="http://schemas.microsoft.com/office/drawing/2014/main" id="{1414EDC9-AE75-477D-9150-6A78AE362A75}"/>
              </a:ext>
            </a:extLst>
          </p:cNvPr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76263872"/>
              </p:ext>
            </p:extLst>
          </p:nvPr>
        </p:nvGraphicFramePr>
        <p:xfrm>
          <a:off x="1408248" y="1690688"/>
          <a:ext cx="4268652" cy="4518528"/>
        </p:xfrm>
        <a:graphic>
          <a:graphicData uri="http://schemas.openxmlformats.org/drawingml/2006/table">
            <a:tbl>
              <a:tblPr firstRow="1" firstCol="1" bandRow="1">
                <a:tableStyleId>{8EC20E35-A176-4012-BC5E-935CFFF8708E}</a:tableStyleId>
              </a:tblPr>
              <a:tblGrid>
                <a:gridCol w="1737327">
                  <a:extLst>
                    <a:ext uri="{9D8B030D-6E8A-4147-A177-3AD203B41FA5}">
                      <a16:colId xmlns:a16="http://schemas.microsoft.com/office/drawing/2014/main" val="3335107909"/>
                    </a:ext>
                  </a:extLst>
                </a:gridCol>
                <a:gridCol w="2531325">
                  <a:extLst>
                    <a:ext uri="{9D8B030D-6E8A-4147-A177-3AD203B41FA5}">
                      <a16:colId xmlns:a16="http://schemas.microsoft.com/office/drawing/2014/main" val="2429554998"/>
                    </a:ext>
                  </a:extLst>
                </a:gridCol>
              </a:tblGrid>
              <a:tr h="282408">
                <a:tc>
                  <a:txBody>
                    <a:bodyPr/>
                    <a:lstStyle/>
                    <a:p>
                      <a:r>
                        <a:rPr lang="nb-NO" sz="1200"/>
                        <a:t>Column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Mobiliseringsprosent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998807"/>
                  </a:ext>
                </a:extLst>
              </a:tr>
              <a:tr h="282408">
                <a:tc>
                  <a:txBody>
                    <a:bodyPr/>
                    <a:lstStyle/>
                    <a:p>
                      <a:r>
                        <a:rPr lang="nb-NO" sz="120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31.3%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160672"/>
                  </a:ext>
                </a:extLst>
              </a:tr>
              <a:tr h="282408">
                <a:tc>
                  <a:txBody>
                    <a:bodyPr/>
                    <a:lstStyle/>
                    <a:p>
                      <a:r>
                        <a:rPr lang="nb-NO" sz="1200"/>
                        <a:t>FRP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4.2%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9475793"/>
                  </a:ext>
                </a:extLst>
              </a:tr>
              <a:tr h="282408">
                <a:tc>
                  <a:txBody>
                    <a:bodyPr/>
                    <a:lstStyle/>
                    <a:p>
                      <a:r>
                        <a:rPr lang="nb-NO" sz="120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21.9%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4507403"/>
                  </a:ext>
                </a:extLst>
              </a:tr>
              <a:tr h="282408">
                <a:tc>
                  <a:txBody>
                    <a:bodyPr/>
                    <a:lstStyle/>
                    <a:p>
                      <a:r>
                        <a:rPr lang="nb-NO" sz="1200"/>
                        <a:t>KRF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 dirty="0"/>
                        <a:t>1.6%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039208"/>
                  </a:ext>
                </a:extLst>
              </a:tr>
              <a:tr h="282408">
                <a:tc>
                  <a:txBody>
                    <a:bodyPr/>
                    <a:lstStyle/>
                    <a:p>
                      <a:r>
                        <a:rPr lang="nb-NO" sz="1200"/>
                        <a:t>RØDT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4.2%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734871"/>
                  </a:ext>
                </a:extLst>
              </a:tr>
              <a:tr h="282408">
                <a:tc>
                  <a:txBody>
                    <a:bodyPr/>
                    <a:lstStyle/>
                    <a:p>
                      <a:r>
                        <a:rPr lang="nb-NO" sz="1200"/>
                        <a:t>DEMN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397919"/>
                  </a:ext>
                </a:extLst>
              </a:tr>
              <a:tr h="282408">
                <a:tc>
                  <a:txBody>
                    <a:bodyPr/>
                    <a:lstStyle/>
                    <a:p>
                      <a:r>
                        <a:rPr lang="nb-NO" sz="1200"/>
                        <a:t>INP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844230"/>
                  </a:ext>
                </a:extLst>
              </a:tr>
              <a:tr h="282408">
                <a:tc>
                  <a:txBody>
                    <a:bodyPr/>
                    <a:lstStyle/>
                    <a:p>
                      <a:r>
                        <a:rPr lang="nb-NO" sz="1200"/>
                        <a:t>LIBS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510239"/>
                  </a:ext>
                </a:extLst>
              </a:tr>
              <a:tr h="282408">
                <a:tc>
                  <a:txBody>
                    <a:bodyPr/>
                    <a:lstStyle/>
                    <a:p>
                      <a:r>
                        <a:rPr lang="nb-NO" sz="1200"/>
                        <a:t>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566521"/>
                  </a:ext>
                </a:extLst>
              </a:tr>
              <a:tr h="282408">
                <a:tc>
                  <a:txBody>
                    <a:bodyPr/>
                    <a:lstStyle/>
                    <a:p>
                      <a:r>
                        <a:rPr lang="nb-NO" sz="1200"/>
                        <a:t>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556891"/>
                  </a:ext>
                </a:extLst>
              </a:tr>
              <a:tr h="282408">
                <a:tc>
                  <a:txBody>
                    <a:bodyPr/>
                    <a:lstStyle/>
                    <a:p>
                      <a:r>
                        <a:rPr lang="nb-NO" sz="1200"/>
                        <a:t>SV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10.5%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90205"/>
                  </a:ext>
                </a:extLst>
              </a:tr>
              <a:tr h="282408">
                <a:tc>
                  <a:txBody>
                    <a:bodyPr/>
                    <a:lstStyle/>
                    <a:p>
                      <a:r>
                        <a:rPr lang="nb-NO" sz="120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4.2%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796828"/>
                  </a:ext>
                </a:extLst>
              </a:tr>
              <a:tr h="282408">
                <a:tc>
                  <a:txBody>
                    <a:bodyPr/>
                    <a:lstStyle/>
                    <a:p>
                      <a:r>
                        <a:rPr lang="nb-NO" sz="1200"/>
                        <a:t>MDG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9.5%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682757"/>
                  </a:ext>
                </a:extLst>
              </a:tr>
              <a:tr h="282408">
                <a:tc>
                  <a:txBody>
                    <a:bodyPr/>
                    <a:lstStyle/>
                    <a:p>
                      <a:r>
                        <a:rPr lang="nb-NO" sz="120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9269617"/>
                  </a:ext>
                </a:extLst>
              </a:tr>
              <a:tr h="282408">
                <a:tc>
                  <a:txBody>
                    <a:bodyPr/>
                    <a:lstStyle/>
                    <a:p>
                      <a:r>
                        <a:rPr lang="nb-NO" sz="1200"/>
                        <a:t>BLANKE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 dirty="0"/>
                        <a:t>7.2%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752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52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Title - bd41b232-a8e1-4345-ab4d-0cfdee21c297 Velgerfrafall">
            <a:extLst>
              <a:ext uri="{FF2B5EF4-FFF2-40B4-BE49-F238E27FC236}">
                <a16:creationId xmlns:a16="http://schemas.microsoft.com/office/drawing/2014/main" id="{70E93495-37F7-4106-8CFA-4EEBF7B14F0E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56996" y="508596"/>
            <a:ext cx="9586886" cy="757237"/>
          </a:xfrm>
        </p:spPr>
        <p:txBody>
          <a:bodyPr>
            <a:normAutofit fontScale="90000"/>
          </a:bodyPr>
          <a:lstStyle/>
          <a:p>
            <a:pPr algn="l"/>
            <a:r>
              <a:rPr lang="nb-NO" sz="4000" dirty="0">
                <a:solidFill>
                  <a:schemeClr val="bg2"/>
                </a:solidFill>
              </a:rPr>
              <a:t>Velgerfrafall </a:t>
            </a:r>
            <a:br>
              <a:rPr lang="nb-NO" sz="2500" dirty="0">
                <a:solidFill>
                  <a:schemeClr val="bg2"/>
                </a:solidFill>
              </a:rPr>
            </a:br>
            <a:r>
              <a:rPr lang="nb-NO" sz="2500" dirty="0">
                <a:solidFill>
                  <a:schemeClr val="bg2"/>
                </a:solidFill>
              </a:rPr>
              <a:t>Andel v</a:t>
            </a:r>
            <a:r>
              <a:rPr lang="nb-NO" sz="2200" dirty="0">
                <a:solidFill>
                  <a:schemeClr val="bg2"/>
                </a:solidFill>
              </a:rPr>
              <a:t>elgere som stemte på et bestemt parti ved forrige valg, men nå er usikre</a:t>
            </a:r>
          </a:p>
        </p:txBody>
      </p:sp>
      <p:graphicFrame>
        <p:nvGraphicFramePr>
          <p:cNvPr id="4" name="Table 3" descr="bd41b232-a8e1-4345-ab4d-0cfdee21c297 Verlgerfrafall ">
            <a:extLst>
              <a:ext uri="{FF2B5EF4-FFF2-40B4-BE49-F238E27FC236}">
                <a16:creationId xmlns:a16="http://schemas.microsoft.com/office/drawing/2014/main" id="{03080E07-26D0-4386-B2C2-E08B391459F0}"/>
              </a:ext>
            </a:extLst>
          </p:cNvPr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35705243"/>
              </p:ext>
            </p:extLst>
          </p:nvPr>
        </p:nvGraphicFramePr>
        <p:xfrm>
          <a:off x="1704475" y="1567542"/>
          <a:ext cx="3486649" cy="4555772"/>
        </p:xfrm>
        <a:graphic>
          <a:graphicData uri="http://schemas.openxmlformats.org/drawingml/2006/table">
            <a:tbl>
              <a:tblPr firstRow="1" firstCol="1" bandRow="1">
                <a:tableStyleId>{8EC20E35-A176-4012-BC5E-935CFFF8708E}</a:tableStyleId>
              </a:tblPr>
              <a:tblGrid>
                <a:gridCol w="1987015">
                  <a:extLst>
                    <a:ext uri="{9D8B030D-6E8A-4147-A177-3AD203B41FA5}">
                      <a16:colId xmlns:a16="http://schemas.microsoft.com/office/drawing/2014/main" val="216848420"/>
                    </a:ext>
                  </a:extLst>
                </a:gridCol>
                <a:gridCol w="1499634">
                  <a:extLst>
                    <a:ext uri="{9D8B030D-6E8A-4147-A177-3AD203B41FA5}">
                      <a16:colId xmlns:a16="http://schemas.microsoft.com/office/drawing/2014/main" val="2451443381"/>
                    </a:ext>
                  </a:extLst>
                </a:gridCol>
              </a:tblGrid>
              <a:tr h="350444">
                <a:tc>
                  <a:txBody>
                    <a:bodyPr/>
                    <a:lstStyle/>
                    <a:p>
                      <a:endParaRPr lang="nb-NO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592626"/>
                  </a:ext>
                </a:extLst>
              </a:tr>
              <a:tr h="350444">
                <a:tc>
                  <a:txBody>
                    <a:bodyPr/>
                    <a:lstStyle/>
                    <a:p>
                      <a:r>
                        <a:rPr lang="nb-NO" sz="120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43.0%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267497"/>
                  </a:ext>
                </a:extLst>
              </a:tr>
              <a:tr h="350444">
                <a:tc>
                  <a:txBody>
                    <a:bodyPr/>
                    <a:lstStyle/>
                    <a:p>
                      <a:r>
                        <a:rPr lang="nb-NO" sz="1200"/>
                        <a:t>FRP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244559"/>
                  </a:ext>
                </a:extLst>
              </a:tr>
              <a:tr h="350444">
                <a:tc>
                  <a:txBody>
                    <a:bodyPr/>
                    <a:lstStyle/>
                    <a:p>
                      <a:r>
                        <a:rPr lang="nb-NO" sz="120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8.5%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278293"/>
                  </a:ext>
                </a:extLst>
              </a:tr>
              <a:tr h="350444">
                <a:tc>
                  <a:txBody>
                    <a:bodyPr/>
                    <a:lstStyle/>
                    <a:p>
                      <a:r>
                        <a:rPr lang="nb-NO" sz="1200"/>
                        <a:t>KRF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920240"/>
                  </a:ext>
                </a:extLst>
              </a:tr>
              <a:tr h="350444">
                <a:tc>
                  <a:txBody>
                    <a:bodyPr/>
                    <a:lstStyle/>
                    <a:p>
                      <a:r>
                        <a:rPr lang="nb-NO" sz="1200"/>
                        <a:t>RØDT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 dirty="0"/>
                        <a:t>4.7%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3678193"/>
                  </a:ext>
                </a:extLst>
              </a:tr>
              <a:tr h="350444">
                <a:tc>
                  <a:txBody>
                    <a:bodyPr/>
                    <a:lstStyle/>
                    <a:p>
                      <a:r>
                        <a:rPr lang="nb-NO" sz="1200"/>
                        <a:t>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383944"/>
                  </a:ext>
                </a:extLst>
              </a:tr>
              <a:tr h="350444">
                <a:tc>
                  <a:txBody>
                    <a:bodyPr/>
                    <a:lstStyle/>
                    <a:p>
                      <a:r>
                        <a:rPr lang="nb-NO" sz="1200"/>
                        <a:t>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13.7%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231372"/>
                  </a:ext>
                </a:extLst>
              </a:tr>
              <a:tr h="350444">
                <a:tc>
                  <a:txBody>
                    <a:bodyPr/>
                    <a:lstStyle/>
                    <a:p>
                      <a:r>
                        <a:rPr lang="nb-NO" sz="1200"/>
                        <a:t>SV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8.5%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152189"/>
                  </a:ext>
                </a:extLst>
              </a:tr>
              <a:tr h="350444">
                <a:tc>
                  <a:txBody>
                    <a:bodyPr/>
                    <a:lstStyle/>
                    <a:p>
                      <a:r>
                        <a:rPr lang="nb-NO" sz="120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585104"/>
                  </a:ext>
                </a:extLst>
              </a:tr>
              <a:tr h="350444">
                <a:tc>
                  <a:txBody>
                    <a:bodyPr/>
                    <a:lstStyle/>
                    <a:p>
                      <a:r>
                        <a:rPr lang="nb-NO" sz="1200"/>
                        <a:t>MDG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4.4%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53082"/>
                  </a:ext>
                </a:extLst>
              </a:tr>
              <a:tr h="350444">
                <a:tc>
                  <a:txBody>
                    <a:bodyPr/>
                    <a:lstStyle/>
                    <a:p>
                      <a:r>
                        <a:rPr lang="nb-NO" sz="120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102054"/>
                  </a:ext>
                </a:extLst>
              </a:tr>
              <a:tr h="350444">
                <a:tc>
                  <a:txBody>
                    <a:bodyPr/>
                    <a:lstStyle/>
                    <a:p>
                      <a:r>
                        <a:rPr lang="nb-NO" sz="1200"/>
                        <a:t>BLANKE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 dirty="0"/>
                        <a:t>1.0%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981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6644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Title - 7027ac8c-2279-4f1b-b3ce-e1469924003f Velgervandring AP">
            <a:extLst>
              <a:ext uri="{FF2B5EF4-FFF2-40B4-BE49-F238E27FC236}">
                <a16:creationId xmlns:a16="http://schemas.microsoft.com/office/drawing/2014/main" id="{9BD2FB84-B4D3-4674-B200-A8B73FA2C39A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40000" y="504000"/>
            <a:ext cx="4320000" cy="757237"/>
          </a:xfrm>
        </p:spPr>
        <p:txBody>
          <a:bodyPr/>
          <a:lstStyle/>
          <a:p>
            <a:r>
              <a:rPr lang="nb-NO"/>
              <a:t>Velgervandring AP</a:t>
            </a:r>
            <a:endParaRPr lang="nb-NO" dirty="0"/>
          </a:p>
        </p:txBody>
      </p:sp>
      <p:sp>
        <p:nvSpPr>
          <p:cNvPr id="4" name="TextBox 3" descr="Footer - 7027ac8c-2279-4f1b-b3ce-e1469924003f Velgervandring AP">
            <a:extLst>
              <a:ext uri="{FF2B5EF4-FFF2-40B4-BE49-F238E27FC236}">
                <a16:creationId xmlns:a16="http://schemas.microsoft.com/office/drawing/2014/main" id="{4DD9850F-97D6-4F0E-9083-B00C3E977FEF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0" y="6248200"/>
            <a:ext cx="12192000" cy="30777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nb-NO" sz="1400">
              <a:latin typeface="Calibri" panose="020F0502020204030204" pitchFamily="34" charset="0"/>
            </a:endParaRPr>
          </a:p>
        </p:txBody>
      </p:sp>
      <p:graphicFrame>
        <p:nvGraphicFramePr>
          <p:cNvPr id="5" name="Table 4" descr="7027ac8c-2279-4f1b-b3ce-e1469924003f Velgervandring AP">
            <a:extLst>
              <a:ext uri="{FF2B5EF4-FFF2-40B4-BE49-F238E27FC236}">
                <a16:creationId xmlns:a16="http://schemas.microsoft.com/office/drawing/2014/main" id="{CEF43E8C-BA90-461D-B6B3-C7EF1EFA1A5B}"/>
              </a:ext>
            </a:extLst>
          </p:cNvPr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321942902"/>
              </p:ext>
            </p:extLst>
          </p:nvPr>
        </p:nvGraphicFramePr>
        <p:xfrm>
          <a:off x="820169" y="1825625"/>
          <a:ext cx="10703510" cy="4328160"/>
        </p:xfrm>
        <a:graphic>
          <a:graphicData uri="http://schemas.openxmlformats.org/drawingml/2006/table">
            <a:tbl>
              <a:tblPr firstRow="1" firstCol="1" bandRow="1">
                <a:tableStyleId>{8EC20E35-A176-4012-BC5E-935CFFF8708E}</a:tableStyleId>
              </a:tblPr>
              <a:tblGrid>
                <a:gridCol w="911510">
                  <a:extLst>
                    <a:ext uri="{9D8B030D-6E8A-4147-A177-3AD203B41FA5}">
                      <a16:colId xmlns:a16="http://schemas.microsoft.com/office/drawing/2014/main" val="1020450250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1276136618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933737500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1323987491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1978755920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3057189428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773907796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54302079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118423989"/>
                    </a:ext>
                  </a:extLst>
                </a:gridCol>
              </a:tblGrid>
              <a:tr h="975360">
                <a:tc>
                  <a:txBody>
                    <a:bodyPr/>
                    <a:lstStyle/>
                    <a:p>
                      <a:endParaRPr lang="nb-NO" sz="1200"/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AP velgerne fra forrige </a:t>
                      </a:r>
                      <a:r>
                        <a:rPr lang="nb-NO" sz="1200" dirty="0" err="1"/>
                        <a:t>valg.Hva</a:t>
                      </a:r>
                      <a:r>
                        <a:rPr lang="nb-NO" sz="1200" dirty="0"/>
                        <a:t> vil de stemme i morgen (%)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Stemmetall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Morgendagens AP velgere kommer fra (%)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Stemmetall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Differanse velgervandring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Differanse velgervandring (%)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Beskrivelse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endParaRPr lang="nb-NO" sz="1200"/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8922438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A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43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15,542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65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15,542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Lojale velgere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A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46144811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FRP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371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-371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Går til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FRP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423200178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H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4,355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420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-3,936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-34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Går til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H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57543849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KRF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151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-151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Går til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KRF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40594359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RØDT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396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736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340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Kommer fra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RØDT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78933633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SP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380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4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924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544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Kommer fra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SP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94819258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SV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1,926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1,242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-685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-6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Går til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SV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338711272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V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501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-501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-4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Går til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V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419435053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MDG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683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492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-191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Går til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MDG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50608987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OTHER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220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-220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Går til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OTHER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302573003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BLANKE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500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132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-368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Går til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BLANKE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980188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NOVOTE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29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10,479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19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4,552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-5,927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-52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Går til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NOVOTE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3722551687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endParaRPr lang="nb-NO" sz="1200"/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99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35,506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100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24,040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-11,466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100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Tap av velgere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091073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6444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Title - cba71295-d984-4a7e-af3e-e6079c6dc051 Velgervandring FrP">
            <a:extLst>
              <a:ext uri="{FF2B5EF4-FFF2-40B4-BE49-F238E27FC236}">
                <a16:creationId xmlns:a16="http://schemas.microsoft.com/office/drawing/2014/main" id="{1F8DB366-9E47-4570-A14E-093996193D4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40000" y="504000"/>
            <a:ext cx="4320000" cy="757237"/>
          </a:xfrm>
        </p:spPr>
        <p:txBody>
          <a:bodyPr/>
          <a:lstStyle/>
          <a:p>
            <a:r>
              <a:rPr lang="nb-NO"/>
              <a:t>Velgervandring FrP</a:t>
            </a:r>
            <a:endParaRPr lang="nb-NO" dirty="0"/>
          </a:p>
        </p:txBody>
      </p:sp>
      <p:sp>
        <p:nvSpPr>
          <p:cNvPr id="4" name="TextBox 3" descr="Footer - cba71295-d984-4a7e-af3e-e6079c6dc051 Velgervandring FrP">
            <a:extLst>
              <a:ext uri="{FF2B5EF4-FFF2-40B4-BE49-F238E27FC236}">
                <a16:creationId xmlns:a16="http://schemas.microsoft.com/office/drawing/2014/main" id="{5CCD09F6-9E5D-4DA0-AB81-E12BAFF9C3EF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0" y="6248200"/>
            <a:ext cx="12192000" cy="30777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nb-NO" sz="1400">
              <a:latin typeface="Calibri" panose="020F0502020204030204" pitchFamily="34" charset="0"/>
            </a:endParaRPr>
          </a:p>
        </p:txBody>
      </p:sp>
      <p:graphicFrame>
        <p:nvGraphicFramePr>
          <p:cNvPr id="5" name="Table 4" descr="cba71295-d984-4a7e-af3e-e6079c6dc051 Velgervandring FrP">
            <a:extLst>
              <a:ext uri="{FF2B5EF4-FFF2-40B4-BE49-F238E27FC236}">
                <a16:creationId xmlns:a16="http://schemas.microsoft.com/office/drawing/2014/main" id="{C3204C9D-0AA4-41B7-B55F-0227309F9C06}"/>
              </a:ext>
            </a:extLst>
          </p:cNvPr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425870325"/>
              </p:ext>
            </p:extLst>
          </p:nvPr>
        </p:nvGraphicFramePr>
        <p:xfrm>
          <a:off x="820169" y="1825625"/>
          <a:ext cx="10551662" cy="4328160"/>
        </p:xfrm>
        <a:graphic>
          <a:graphicData uri="http://schemas.openxmlformats.org/drawingml/2006/table">
            <a:tbl>
              <a:tblPr firstRow="1" firstCol="1" bandRow="1">
                <a:tableStyleId>{8EC20E35-A176-4012-BC5E-935CFFF8708E}</a:tableStyleId>
              </a:tblPr>
              <a:tblGrid>
                <a:gridCol w="911510">
                  <a:extLst>
                    <a:ext uri="{9D8B030D-6E8A-4147-A177-3AD203B41FA5}">
                      <a16:colId xmlns:a16="http://schemas.microsoft.com/office/drawing/2014/main" val="2245012752"/>
                    </a:ext>
                  </a:extLst>
                </a:gridCol>
                <a:gridCol w="1205019">
                  <a:extLst>
                    <a:ext uri="{9D8B030D-6E8A-4147-A177-3AD203B41FA5}">
                      <a16:colId xmlns:a16="http://schemas.microsoft.com/office/drawing/2014/main" val="2836027007"/>
                    </a:ext>
                  </a:extLst>
                </a:gridCol>
                <a:gridCol w="1205019">
                  <a:extLst>
                    <a:ext uri="{9D8B030D-6E8A-4147-A177-3AD203B41FA5}">
                      <a16:colId xmlns:a16="http://schemas.microsoft.com/office/drawing/2014/main" val="482578910"/>
                    </a:ext>
                  </a:extLst>
                </a:gridCol>
                <a:gridCol w="1214054">
                  <a:extLst>
                    <a:ext uri="{9D8B030D-6E8A-4147-A177-3AD203B41FA5}">
                      <a16:colId xmlns:a16="http://schemas.microsoft.com/office/drawing/2014/main" val="202242584"/>
                    </a:ext>
                  </a:extLst>
                </a:gridCol>
                <a:gridCol w="1195984">
                  <a:extLst>
                    <a:ext uri="{9D8B030D-6E8A-4147-A177-3AD203B41FA5}">
                      <a16:colId xmlns:a16="http://schemas.microsoft.com/office/drawing/2014/main" val="2342089770"/>
                    </a:ext>
                  </a:extLst>
                </a:gridCol>
                <a:gridCol w="1232171">
                  <a:extLst>
                    <a:ext uri="{9D8B030D-6E8A-4147-A177-3AD203B41FA5}">
                      <a16:colId xmlns:a16="http://schemas.microsoft.com/office/drawing/2014/main" val="2915222261"/>
                    </a:ext>
                  </a:extLst>
                </a:gridCol>
                <a:gridCol w="1244813">
                  <a:extLst>
                    <a:ext uri="{9D8B030D-6E8A-4147-A177-3AD203B41FA5}">
                      <a16:colId xmlns:a16="http://schemas.microsoft.com/office/drawing/2014/main" val="3785084470"/>
                    </a:ext>
                  </a:extLst>
                </a:gridCol>
                <a:gridCol w="1138073">
                  <a:extLst>
                    <a:ext uri="{9D8B030D-6E8A-4147-A177-3AD203B41FA5}">
                      <a16:colId xmlns:a16="http://schemas.microsoft.com/office/drawing/2014/main" val="2470203618"/>
                    </a:ext>
                  </a:extLst>
                </a:gridCol>
                <a:gridCol w="1205019">
                  <a:extLst>
                    <a:ext uri="{9D8B030D-6E8A-4147-A177-3AD203B41FA5}">
                      <a16:colId xmlns:a16="http://schemas.microsoft.com/office/drawing/2014/main" val="823478886"/>
                    </a:ext>
                  </a:extLst>
                </a:gridCol>
              </a:tblGrid>
              <a:tr h="975360">
                <a:tc>
                  <a:txBody>
                    <a:bodyPr/>
                    <a:lstStyle/>
                    <a:p>
                      <a:endParaRPr lang="nb-NO" sz="1200"/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FRP velgerne fra forrige valg. Hva vil de stemme i morgen (%)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Stemmetall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Morgendagens FRP velgere kommer fra (%)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Stemmetall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Differanse velgervandring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Differanse velgervandring (%)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Beskrivelse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endParaRPr lang="nb-NO" sz="1200"/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411199941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A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371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371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112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Kommer fra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A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0115672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FRP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65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5,735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76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5,735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Lojale velgere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FRP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319643687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H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879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8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581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-298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-90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Går til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H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54568018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KRF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Stabilt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KRF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16938218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RØDT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Stabilt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RØDT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5206074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SP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205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205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62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Kommer fra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SP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94205919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SV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Stabilt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SV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4063902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V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Stabilt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V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22165246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MDG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Stabilt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MDG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417447657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OTHER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Stabilt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OTHER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427866016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BLANKE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Stabilt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BLANKE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78384492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NOVOTE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14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1,233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8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622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-611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-184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Går til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NOVOTE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3793258584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endParaRPr lang="nb-NO" sz="1200"/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90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7,847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100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7,514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-333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100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Tap av velgere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3349429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4724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Title - c5a626a9-8b12-4a6f-92ad-dd9ce2c06c96 Velgervandring H">
            <a:extLst>
              <a:ext uri="{FF2B5EF4-FFF2-40B4-BE49-F238E27FC236}">
                <a16:creationId xmlns:a16="http://schemas.microsoft.com/office/drawing/2014/main" id="{8B775770-47F2-4D14-911D-0C706B888387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40000" y="504000"/>
            <a:ext cx="4320000" cy="757237"/>
          </a:xfrm>
        </p:spPr>
        <p:txBody>
          <a:bodyPr/>
          <a:lstStyle/>
          <a:p>
            <a:r>
              <a:rPr lang="nb-NO"/>
              <a:t>Velgervandring H</a:t>
            </a:r>
            <a:endParaRPr lang="nb-NO" dirty="0"/>
          </a:p>
        </p:txBody>
      </p:sp>
      <p:graphicFrame>
        <p:nvGraphicFramePr>
          <p:cNvPr id="4" name="Table 3" descr="c5a626a9-8b12-4a6f-92ad-dd9ce2c06c96 Velgervandring H">
            <a:extLst>
              <a:ext uri="{FF2B5EF4-FFF2-40B4-BE49-F238E27FC236}">
                <a16:creationId xmlns:a16="http://schemas.microsoft.com/office/drawing/2014/main" id="{6B8D52D2-5AFD-4E5A-9D49-FDAD372BB182}"/>
              </a:ext>
            </a:extLst>
          </p:cNvPr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06685294"/>
              </p:ext>
            </p:extLst>
          </p:nvPr>
        </p:nvGraphicFramePr>
        <p:xfrm>
          <a:off x="824543" y="1825625"/>
          <a:ext cx="10542914" cy="4328160"/>
        </p:xfrm>
        <a:graphic>
          <a:graphicData uri="http://schemas.openxmlformats.org/drawingml/2006/table">
            <a:tbl>
              <a:tblPr firstRow="1" firstCol="1" bandRow="1">
                <a:tableStyleId>{8EC20E35-A176-4012-BC5E-935CFFF8708E}</a:tableStyleId>
              </a:tblPr>
              <a:tblGrid>
                <a:gridCol w="803960">
                  <a:extLst>
                    <a:ext uri="{9D8B030D-6E8A-4147-A177-3AD203B41FA5}">
                      <a16:colId xmlns:a16="http://schemas.microsoft.com/office/drawing/2014/main" val="1709976772"/>
                    </a:ext>
                  </a:extLst>
                </a:gridCol>
                <a:gridCol w="1756154">
                  <a:extLst>
                    <a:ext uri="{9D8B030D-6E8A-4147-A177-3AD203B41FA5}">
                      <a16:colId xmlns:a16="http://schemas.microsoft.com/office/drawing/2014/main" val="907359150"/>
                    </a:ext>
                  </a:extLst>
                </a:gridCol>
                <a:gridCol w="1110503">
                  <a:extLst>
                    <a:ext uri="{9D8B030D-6E8A-4147-A177-3AD203B41FA5}">
                      <a16:colId xmlns:a16="http://schemas.microsoft.com/office/drawing/2014/main" val="886153574"/>
                    </a:ext>
                  </a:extLst>
                </a:gridCol>
                <a:gridCol w="1221761">
                  <a:extLst>
                    <a:ext uri="{9D8B030D-6E8A-4147-A177-3AD203B41FA5}">
                      <a16:colId xmlns:a16="http://schemas.microsoft.com/office/drawing/2014/main" val="2751315876"/>
                    </a:ext>
                  </a:extLst>
                </a:gridCol>
                <a:gridCol w="983556">
                  <a:extLst>
                    <a:ext uri="{9D8B030D-6E8A-4147-A177-3AD203B41FA5}">
                      <a16:colId xmlns:a16="http://schemas.microsoft.com/office/drawing/2014/main" val="3980032819"/>
                    </a:ext>
                  </a:extLst>
                </a:gridCol>
                <a:gridCol w="1229446">
                  <a:extLst>
                    <a:ext uri="{9D8B030D-6E8A-4147-A177-3AD203B41FA5}">
                      <a16:colId xmlns:a16="http://schemas.microsoft.com/office/drawing/2014/main" val="1780905857"/>
                    </a:ext>
                  </a:extLst>
                </a:gridCol>
                <a:gridCol w="1229445">
                  <a:extLst>
                    <a:ext uri="{9D8B030D-6E8A-4147-A177-3AD203B41FA5}">
                      <a16:colId xmlns:a16="http://schemas.microsoft.com/office/drawing/2014/main" val="643843043"/>
                    </a:ext>
                  </a:extLst>
                </a:gridCol>
                <a:gridCol w="1067689">
                  <a:extLst>
                    <a:ext uri="{9D8B030D-6E8A-4147-A177-3AD203B41FA5}">
                      <a16:colId xmlns:a16="http://schemas.microsoft.com/office/drawing/2014/main" val="4095852787"/>
                    </a:ext>
                  </a:extLst>
                </a:gridCol>
                <a:gridCol w="1140400">
                  <a:extLst>
                    <a:ext uri="{9D8B030D-6E8A-4147-A177-3AD203B41FA5}">
                      <a16:colId xmlns:a16="http://schemas.microsoft.com/office/drawing/2014/main" val="4223194111"/>
                    </a:ext>
                  </a:extLst>
                </a:gridCol>
              </a:tblGrid>
              <a:tr h="975360">
                <a:tc>
                  <a:txBody>
                    <a:bodyPr/>
                    <a:lstStyle/>
                    <a:p>
                      <a:endParaRPr lang="nb-NO" sz="1200"/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H velgerne fra forrige </a:t>
                      </a:r>
                      <a:r>
                        <a:rPr lang="nb-NO" sz="1200" dirty="0" err="1"/>
                        <a:t>valg.Hva</a:t>
                      </a:r>
                      <a:r>
                        <a:rPr lang="nb-NO" sz="1200" dirty="0"/>
                        <a:t> vil de stemme i morgen (%)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Stemmetall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Morgendagens H velgere kommer fra (%)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Stemmetall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Differanse velgervandring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Differanse velgervandring (%)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Beskrivelse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endParaRPr lang="nb-NO" sz="1200"/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19296203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A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420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14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4,355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3,936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45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Kommer fra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A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6942395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FRP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581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879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298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Kommer fra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FRP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2255031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H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78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17,002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57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17,002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Lojale velgere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H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35274537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KRF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Stabilt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KRF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387586588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RØDT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147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287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140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Kommer fra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RØDT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20849378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SP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4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1,271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1,271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15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Kommer fra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SP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82487222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SV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521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521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6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Kommer fra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SV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67277274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V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312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1,421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1,109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Kommer fra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V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318248040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MDG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147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678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531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6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Kommer fra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MDG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78424767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OTHER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Stabilt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OTHER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82107105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BLANKE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292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-292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Går til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BLANKE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89267156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NOVOTE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9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2,059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3,274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1,215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14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Kommer fra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NOVOTE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462945672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endParaRPr lang="nb-NO" sz="1200"/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97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20,959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99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29,688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8,729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100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Gevinst av velgere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921935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15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Title - b272feda-9712-452e-8f0e-2c9829f02aaa Velgervandring KRF">
            <a:extLst>
              <a:ext uri="{FF2B5EF4-FFF2-40B4-BE49-F238E27FC236}">
                <a16:creationId xmlns:a16="http://schemas.microsoft.com/office/drawing/2014/main" id="{8FA594A2-FB07-418C-899B-AD523F85A807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40000" y="504000"/>
            <a:ext cx="4320000" cy="757237"/>
          </a:xfrm>
        </p:spPr>
        <p:txBody>
          <a:bodyPr/>
          <a:lstStyle/>
          <a:p>
            <a:r>
              <a:rPr lang="nb-NO"/>
              <a:t>Velgervandring KRF</a:t>
            </a:r>
            <a:endParaRPr lang="nb-NO" dirty="0"/>
          </a:p>
        </p:txBody>
      </p:sp>
      <p:graphicFrame>
        <p:nvGraphicFramePr>
          <p:cNvPr id="4" name="Table 3" descr="b272feda-9712-452e-8f0e-2c9829f02aaa Velgervandring KRF">
            <a:extLst>
              <a:ext uri="{FF2B5EF4-FFF2-40B4-BE49-F238E27FC236}">
                <a16:creationId xmlns:a16="http://schemas.microsoft.com/office/drawing/2014/main" id="{C0972C2B-C25A-40C7-851B-B8BD38375547}"/>
              </a:ext>
            </a:extLst>
          </p:cNvPr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47412599"/>
              </p:ext>
            </p:extLst>
          </p:nvPr>
        </p:nvGraphicFramePr>
        <p:xfrm>
          <a:off x="829778" y="1825625"/>
          <a:ext cx="10532444" cy="4328160"/>
        </p:xfrm>
        <a:graphic>
          <a:graphicData uri="http://schemas.openxmlformats.org/drawingml/2006/table">
            <a:tbl>
              <a:tblPr firstRow="1" firstCol="1" bandRow="1">
                <a:tableStyleId>{8EC20E35-A176-4012-BC5E-935CFFF8708E}</a:tableStyleId>
              </a:tblPr>
              <a:tblGrid>
                <a:gridCol w="807433">
                  <a:extLst>
                    <a:ext uri="{9D8B030D-6E8A-4147-A177-3AD203B41FA5}">
                      <a16:colId xmlns:a16="http://schemas.microsoft.com/office/drawing/2014/main" val="490301054"/>
                    </a:ext>
                  </a:extLst>
                </a:gridCol>
                <a:gridCol w="1667087">
                  <a:extLst>
                    <a:ext uri="{9D8B030D-6E8A-4147-A177-3AD203B41FA5}">
                      <a16:colId xmlns:a16="http://schemas.microsoft.com/office/drawing/2014/main" val="3782256738"/>
                    </a:ext>
                  </a:extLst>
                </a:gridCol>
                <a:gridCol w="1083285">
                  <a:extLst>
                    <a:ext uri="{9D8B030D-6E8A-4147-A177-3AD203B41FA5}">
                      <a16:colId xmlns:a16="http://schemas.microsoft.com/office/drawing/2014/main" val="2040536264"/>
                    </a:ext>
                  </a:extLst>
                </a:gridCol>
                <a:gridCol w="1218979">
                  <a:extLst>
                    <a:ext uri="{9D8B030D-6E8A-4147-A177-3AD203B41FA5}">
                      <a16:colId xmlns:a16="http://schemas.microsoft.com/office/drawing/2014/main" val="3994022760"/>
                    </a:ext>
                  </a:extLst>
                </a:gridCol>
                <a:gridCol w="1078547">
                  <a:extLst>
                    <a:ext uri="{9D8B030D-6E8A-4147-A177-3AD203B41FA5}">
                      <a16:colId xmlns:a16="http://schemas.microsoft.com/office/drawing/2014/main" val="518312911"/>
                    </a:ext>
                  </a:extLst>
                </a:gridCol>
                <a:gridCol w="1223717">
                  <a:extLst>
                    <a:ext uri="{9D8B030D-6E8A-4147-A177-3AD203B41FA5}">
                      <a16:colId xmlns:a16="http://schemas.microsoft.com/office/drawing/2014/main" val="1586422255"/>
                    </a:ext>
                  </a:extLst>
                </a:gridCol>
                <a:gridCol w="1235174">
                  <a:extLst>
                    <a:ext uri="{9D8B030D-6E8A-4147-A177-3AD203B41FA5}">
                      <a16:colId xmlns:a16="http://schemas.microsoft.com/office/drawing/2014/main" val="3640632835"/>
                    </a:ext>
                  </a:extLst>
                </a:gridCol>
                <a:gridCol w="1067090">
                  <a:extLst>
                    <a:ext uri="{9D8B030D-6E8A-4147-A177-3AD203B41FA5}">
                      <a16:colId xmlns:a16="http://schemas.microsoft.com/office/drawing/2014/main" val="475515121"/>
                    </a:ext>
                  </a:extLst>
                </a:gridCol>
                <a:gridCol w="1151132">
                  <a:extLst>
                    <a:ext uri="{9D8B030D-6E8A-4147-A177-3AD203B41FA5}">
                      <a16:colId xmlns:a16="http://schemas.microsoft.com/office/drawing/2014/main" val="1026897452"/>
                    </a:ext>
                  </a:extLst>
                </a:gridCol>
              </a:tblGrid>
              <a:tr h="975360">
                <a:tc>
                  <a:txBody>
                    <a:bodyPr/>
                    <a:lstStyle/>
                    <a:p>
                      <a:endParaRPr lang="nb-NO" sz="1200"/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KRF velgerne fra forrige </a:t>
                      </a:r>
                      <a:r>
                        <a:rPr lang="nb-NO" sz="1200" dirty="0" err="1"/>
                        <a:t>valg.Hva</a:t>
                      </a:r>
                      <a:r>
                        <a:rPr lang="nb-NO" sz="1200" dirty="0"/>
                        <a:t> vil de stemme i morgen (%)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Stemmetall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Morgendagens KRF velgere kommer fra (%)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Stemmetall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Differanse velgervandring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Differanse velgervandring (%)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Beskrivelse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endParaRPr lang="nb-NO" sz="1200"/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310068956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A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8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151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151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48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Kommer fra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A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8787646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FRP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Stabilt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FRP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51581110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H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Stabilt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H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35466505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KRF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68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1,492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79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1,492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Lojale velgere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KRF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8068382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RØDT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Stabilt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RØDT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29009349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SP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Stabilt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SP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56989665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SV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Stabilt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SV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83278754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V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Stabilt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V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30297627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MDG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Stabilt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MDG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58808657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OTHER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Stabilt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OTHER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18076445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BLANKE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Stabilt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BLANKE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14719950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NOVOTE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702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237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-465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-148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Går til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NOVOTE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437765771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endParaRPr lang="nb-NO" sz="1200"/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100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2,194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100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1,880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-314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100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Tap av velgere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83048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053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Title - 8bbcf513-3b93-4ba5-aba7-f83788994703 Velgervandring RØDT">
            <a:extLst>
              <a:ext uri="{FF2B5EF4-FFF2-40B4-BE49-F238E27FC236}">
                <a16:creationId xmlns:a16="http://schemas.microsoft.com/office/drawing/2014/main" id="{F277F0D8-1755-4E8C-8297-64FBA1FAA75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40000" y="504000"/>
            <a:ext cx="4737394" cy="757237"/>
          </a:xfrm>
        </p:spPr>
        <p:txBody>
          <a:bodyPr/>
          <a:lstStyle/>
          <a:p>
            <a:r>
              <a:rPr lang="nb-NO"/>
              <a:t>Velgervandring RØDT</a:t>
            </a:r>
            <a:endParaRPr lang="nb-NO" dirty="0"/>
          </a:p>
        </p:txBody>
      </p:sp>
      <p:graphicFrame>
        <p:nvGraphicFramePr>
          <p:cNvPr id="4" name="Table 3" descr="8bbcf513-3b93-4ba5-aba7-f83788994703 Velgervandring RØDT">
            <a:extLst>
              <a:ext uri="{FF2B5EF4-FFF2-40B4-BE49-F238E27FC236}">
                <a16:creationId xmlns:a16="http://schemas.microsoft.com/office/drawing/2014/main" id="{51EDA244-D551-4031-9E77-316E7EEBD8EC}"/>
              </a:ext>
            </a:extLst>
          </p:cNvPr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00416520"/>
              </p:ext>
            </p:extLst>
          </p:nvPr>
        </p:nvGraphicFramePr>
        <p:xfrm>
          <a:off x="820169" y="1825625"/>
          <a:ext cx="10551662" cy="4511040"/>
        </p:xfrm>
        <a:graphic>
          <a:graphicData uri="http://schemas.openxmlformats.org/drawingml/2006/table">
            <a:tbl>
              <a:tblPr firstRow="1" firstCol="1" bandRow="1">
                <a:tableStyleId>{8EC20E35-A176-4012-BC5E-935CFFF8708E}</a:tableStyleId>
              </a:tblPr>
              <a:tblGrid>
                <a:gridCol w="799625">
                  <a:extLst>
                    <a:ext uri="{9D8B030D-6E8A-4147-A177-3AD203B41FA5}">
                      <a16:colId xmlns:a16="http://schemas.microsoft.com/office/drawing/2014/main" val="2811945555"/>
                    </a:ext>
                  </a:extLst>
                </a:gridCol>
                <a:gridCol w="1316904">
                  <a:extLst>
                    <a:ext uri="{9D8B030D-6E8A-4147-A177-3AD203B41FA5}">
                      <a16:colId xmlns:a16="http://schemas.microsoft.com/office/drawing/2014/main" val="1788944756"/>
                    </a:ext>
                  </a:extLst>
                </a:gridCol>
                <a:gridCol w="1158892">
                  <a:extLst>
                    <a:ext uri="{9D8B030D-6E8A-4147-A177-3AD203B41FA5}">
                      <a16:colId xmlns:a16="http://schemas.microsoft.com/office/drawing/2014/main" val="3135801348"/>
                    </a:ext>
                  </a:extLst>
                </a:gridCol>
                <a:gridCol w="1251146">
                  <a:extLst>
                    <a:ext uri="{9D8B030D-6E8A-4147-A177-3AD203B41FA5}">
                      <a16:colId xmlns:a16="http://schemas.microsoft.com/office/drawing/2014/main" val="1659483528"/>
                    </a:ext>
                  </a:extLst>
                </a:gridCol>
                <a:gridCol w="1205019">
                  <a:extLst>
                    <a:ext uri="{9D8B030D-6E8A-4147-A177-3AD203B41FA5}">
                      <a16:colId xmlns:a16="http://schemas.microsoft.com/office/drawing/2014/main" val="3049974753"/>
                    </a:ext>
                  </a:extLst>
                </a:gridCol>
                <a:gridCol w="1224999">
                  <a:extLst>
                    <a:ext uri="{9D8B030D-6E8A-4147-A177-3AD203B41FA5}">
                      <a16:colId xmlns:a16="http://schemas.microsoft.com/office/drawing/2014/main" val="58471089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585008879"/>
                    </a:ext>
                  </a:extLst>
                </a:gridCol>
                <a:gridCol w="1162149">
                  <a:extLst>
                    <a:ext uri="{9D8B030D-6E8A-4147-A177-3AD203B41FA5}">
                      <a16:colId xmlns:a16="http://schemas.microsoft.com/office/drawing/2014/main" val="759939291"/>
                    </a:ext>
                  </a:extLst>
                </a:gridCol>
                <a:gridCol w="1205019">
                  <a:extLst>
                    <a:ext uri="{9D8B030D-6E8A-4147-A177-3AD203B41FA5}">
                      <a16:colId xmlns:a16="http://schemas.microsoft.com/office/drawing/2014/main" val="3091761324"/>
                    </a:ext>
                  </a:extLst>
                </a:gridCol>
              </a:tblGrid>
              <a:tr h="1158240">
                <a:tc>
                  <a:txBody>
                    <a:bodyPr/>
                    <a:lstStyle/>
                    <a:p>
                      <a:endParaRPr lang="nb-NO" sz="1200"/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RØDT velgerne fra forrige </a:t>
                      </a:r>
                      <a:r>
                        <a:rPr lang="nb-NO" sz="1200" dirty="0" err="1"/>
                        <a:t>valg.Hva</a:t>
                      </a:r>
                      <a:r>
                        <a:rPr lang="nb-NO" sz="1200" dirty="0"/>
                        <a:t> vil de stemme i morgen (%)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Stemmetall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Morgendagens RØDT velgere kommer fra (%)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Stemmetall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Differanse velgervandring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Differanse velgervandring (%)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Beskrivelse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endParaRPr lang="nb-NO" sz="1200"/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47443962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A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9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736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6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396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-340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-19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Går til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A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80956392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FRP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Stabilt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FRP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84854804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H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4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287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147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-140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-8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Går til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H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35741309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KRF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Stabilt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KRF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38338212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RØDT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4,220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67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4,220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Lojale velgere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RØDT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56786950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SP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Stabilt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SP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88654227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SV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17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1,363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755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-608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-35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Går til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SV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35126586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V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Stabilt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V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87768689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MDG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262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112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-150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-9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Går til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MDG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387399580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OTHER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Stabilt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OTHER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359623384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BLANKE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Stabilt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BLANKE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14725061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NOVOTE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14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1,144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622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-521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-30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Går til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NOVOTE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3427467287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endParaRPr lang="nb-NO" sz="1200"/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98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8,012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100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6,253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-1,759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100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Tap av velgere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066037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9541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Title - 0fcfce44-476a-4caf-89d3-f88d7cc96ef7 Velgervandring SP">
            <a:extLst>
              <a:ext uri="{FF2B5EF4-FFF2-40B4-BE49-F238E27FC236}">
                <a16:creationId xmlns:a16="http://schemas.microsoft.com/office/drawing/2014/main" id="{C537BD53-8E84-4135-922F-D4769A7993E5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40000" y="504000"/>
            <a:ext cx="4320000" cy="757237"/>
          </a:xfrm>
        </p:spPr>
        <p:txBody>
          <a:bodyPr/>
          <a:lstStyle/>
          <a:p>
            <a:r>
              <a:rPr lang="nb-NO"/>
              <a:t>Velgervandring SP</a:t>
            </a:r>
            <a:endParaRPr lang="nb-NO" dirty="0"/>
          </a:p>
        </p:txBody>
      </p:sp>
      <p:graphicFrame>
        <p:nvGraphicFramePr>
          <p:cNvPr id="4" name="Table 3" descr="0fcfce44-476a-4caf-89d3-f88d7cc96ef7 Velgervandring SP">
            <a:extLst>
              <a:ext uri="{FF2B5EF4-FFF2-40B4-BE49-F238E27FC236}">
                <a16:creationId xmlns:a16="http://schemas.microsoft.com/office/drawing/2014/main" id="{9D1EF9C0-7EEB-4FC2-9998-2C55160F7D37}"/>
              </a:ext>
            </a:extLst>
          </p:cNvPr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66054401"/>
              </p:ext>
            </p:extLst>
          </p:nvPr>
        </p:nvGraphicFramePr>
        <p:xfrm>
          <a:off x="802403" y="1825625"/>
          <a:ext cx="10587194" cy="4328160"/>
        </p:xfrm>
        <a:graphic>
          <a:graphicData uri="http://schemas.openxmlformats.org/drawingml/2006/table">
            <a:tbl>
              <a:tblPr firstRow="1" firstCol="1" bandRow="1">
                <a:tableStyleId>{8EC20E35-A176-4012-BC5E-935CFFF8708E}</a:tableStyleId>
              </a:tblPr>
              <a:tblGrid>
                <a:gridCol w="808683">
                  <a:extLst>
                    <a:ext uri="{9D8B030D-6E8A-4147-A177-3AD203B41FA5}">
                      <a16:colId xmlns:a16="http://schemas.microsoft.com/office/drawing/2014/main" val="1136067530"/>
                    </a:ext>
                  </a:extLst>
                </a:gridCol>
                <a:gridCol w="1329707">
                  <a:extLst>
                    <a:ext uri="{9D8B030D-6E8A-4147-A177-3AD203B41FA5}">
                      <a16:colId xmlns:a16="http://schemas.microsoft.com/office/drawing/2014/main" val="46592343"/>
                    </a:ext>
                  </a:extLst>
                </a:gridCol>
                <a:gridCol w="1206972">
                  <a:extLst>
                    <a:ext uri="{9D8B030D-6E8A-4147-A177-3AD203B41FA5}">
                      <a16:colId xmlns:a16="http://schemas.microsoft.com/office/drawing/2014/main" val="3728161571"/>
                    </a:ext>
                  </a:extLst>
                </a:gridCol>
                <a:gridCol w="1206972">
                  <a:extLst>
                    <a:ext uri="{9D8B030D-6E8A-4147-A177-3AD203B41FA5}">
                      <a16:colId xmlns:a16="http://schemas.microsoft.com/office/drawing/2014/main" val="185570476"/>
                    </a:ext>
                  </a:extLst>
                </a:gridCol>
                <a:gridCol w="1176692">
                  <a:extLst>
                    <a:ext uri="{9D8B030D-6E8A-4147-A177-3AD203B41FA5}">
                      <a16:colId xmlns:a16="http://schemas.microsoft.com/office/drawing/2014/main" val="3028911911"/>
                    </a:ext>
                  </a:extLst>
                </a:gridCol>
                <a:gridCol w="1214077">
                  <a:extLst>
                    <a:ext uri="{9D8B030D-6E8A-4147-A177-3AD203B41FA5}">
                      <a16:colId xmlns:a16="http://schemas.microsoft.com/office/drawing/2014/main" val="4113626009"/>
                    </a:ext>
                  </a:extLst>
                </a:gridCol>
                <a:gridCol w="1230147">
                  <a:extLst>
                    <a:ext uri="{9D8B030D-6E8A-4147-A177-3AD203B41FA5}">
                      <a16:colId xmlns:a16="http://schemas.microsoft.com/office/drawing/2014/main" val="3965476075"/>
                    </a:ext>
                  </a:extLst>
                </a:gridCol>
                <a:gridCol w="1206972">
                  <a:extLst>
                    <a:ext uri="{9D8B030D-6E8A-4147-A177-3AD203B41FA5}">
                      <a16:colId xmlns:a16="http://schemas.microsoft.com/office/drawing/2014/main" val="533328573"/>
                    </a:ext>
                  </a:extLst>
                </a:gridCol>
                <a:gridCol w="1206972">
                  <a:extLst>
                    <a:ext uri="{9D8B030D-6E8A-4147-A177-3AD203B41FA5}">
                      <a16:colId xmlns:a16="http://schemas.microsoft.com/office/drawing/2014/main" val="3066530159"/>
                    </a:ext>
                  </a:extLst>
                </a:gridCol>
              </a:tblGrid>
              <a:tr h="975360">
                <a:tc>
                  <a:txBody>
                    <a:bodyPr/>
                    <a:lstStyle/>
                    <a:p>
                      <a:endParaRPr lang="nb-NO" sz="1200"/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SP velgerne fra forrige </a:t>
                      </a:r>
                      <a:r>
                        <a:rPr lang="nb-NO" sz="1200" dirty="0" err="1"/>
                        <a:t>valg.Hva</a:t>
                      </a:r>
                      <a:r>
                        <a:rPr lang="nb-NO" sz="1200" dirty="0"/>
                        <a:t> vil de stemme i morgen (%)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Stemmetall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Morgendagens SP velgere kommer fra (%)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Stemmetall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Differanse velgervandring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Differanse velgervandring (%)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Beskrivelse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endParaRPr lang="nb-NO" sz="1200"/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317556617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A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924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15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380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-544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-9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Går til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A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336466756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FRP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205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-205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Går til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FRP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49975264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H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14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1,271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-1,271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-22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Går til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H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64287113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KRF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Stabilt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KRF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81753929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RØDT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Stabilt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RØDT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27629450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SP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19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1,753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68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1,753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Lojale velgere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SP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60660619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SV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176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136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-40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Går til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SV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380826548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V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4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406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-406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-7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Går til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V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68483214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MDG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186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-186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Går til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MDG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398426511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OTHER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Stabilt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OTHER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54649941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BLANKE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176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-176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Går til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BLANKE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05050944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NOVOTE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37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3,340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297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-3,043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-52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Går til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NOVOTE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3683125922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endParaRPr lang="nb-NO" sz="1200"/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93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8,437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100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2,566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-5,871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100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Tap av velgere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3284891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721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Title - 9ef243d2-61fc-4d7e-ba75-616efdc4b090 Velgervandring SV">
            <a:extLst>
              <a:ext uri="{FF2B5EF4-FFF2-40B4-BE49-F238E27FC236}">
                <a16:creationId xmlns:a16="http://schemas.microsoft.com/office/drawing/2014/main" id="{63C8AA91-A844-4DA5-B566-06DE73148ACD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40000" y="504000"/>
            <a:ext cx="4320000" cy="757237"/>
          </a:xfrm>
        </p:spPr>
        <p:txBody>
          <a:bodyPr/>
          <a:lstStyle/>
          <a:p>
            <a:r>
              <a:rPr lang="nb-NO"/>
              <a:t>Velgervandring SV</a:t>
            </a:r>
            <a:endParaRPr lang="nb-NO" dirty="0"/>
          </a:p>
        </p:txBody>
      </p:sp>
      <p:graphicFrame>
        <p:nvGraphicFramePr>
          <p:cNvPr id="4" name="Table 3" descr="9ef243d2-61fc-4d7e-ba75-616efdc4b090 Velgervandring SV">
            <a:extLst>
              <a:ext uri="{FF2B5EF4-FFF2-40B4-BE49-F238E27FC236}">
                <a16:creationId xmlns:a16="http://schemas.microsoft.com/office/drawing/2014/main" id="{CE875741-7C5F-4CB0-880E-5C1B98E31803}"/>
              </a:ext>
            </a:extLst>
          </p:cNvPr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68587514"/>
              </p:ext>
            </p:extLst>
          </p:nvPr>
        </p:nvGraphicFramePr>
        <p:xfrm>
          <a:off x="824543" y="1825625"/>
          <a:ext cx="10542914" cy="4328160"/>
        </p:xfrm>
        <a:graphic>
          <a:graphicData uri="http://schemas.openxmlformats.org/drawingml/2006/table">
            <a:tbl>
              <a:tblPr firstRow="1" firstCol="1" bandRow="1">
                <a:tableStyleId>{8EC20E35-A176-4012-BC5E-935CFFF8708E}</a:tableStyleId>
              </a:tblPr>
              <a:tblGrid>
                <a:gridCol w="891046">
                  <a:extLst>
                    <a:ext uri="{9D8B030D-6E8A-4147-A177-3AD203B41FA5}">
                      <a16:colId xmlns:a16="http://schemas.microsoft.com/office/drawing/2014/main" val="247910136"/>
                    </a:ext>
                  </a:extLst>
                </a:gridCol>
                <a:gridCol w="1669068">
                  <a:extLst>
                    <a:ext uri="{9D8B030D-6E8A-4147-A177-3AD203B41FA5}">
                      <a16:colId xmlns:a16="http://schemas.microsoft.com/office/drawing/2014/main" val="1321907994"/>
                    </a:ext>
                  </a:extLst>
                </a:gridCol>
                <a:gridCol w="1056714">
                  <a:extLst>
                    <a:ext uri="{9D8B030D-6E8A-4147-A177-3AD203B41FA5}">
                      <a16:colId xmlns:a16="http://schemas.microsoft.com/office/drawing/2014/main" val="2144852716"/>
                    </a:ext>
                  </a:extLst>
                </a:gridCol>
                <a:gridCol w="1224086">
                  <a:extLst>
                    <a:ext uri="{9D8B030D-6E8A-4147-A177-3AD203B41FA5}">
                      <a16:colId xmlns:a16="http://schemas.microsoft.com/office/drawing/2014/main" val="2509654654"/>
                    </a:ext>
                  </a:extLst>
                </a:gridCol>
                <a:gridCol w="1065756">
                  <a:extLst>
                    <a:ext uri="{9D8B030D-6E8A-4147-A177-3AD203B41FA5}">
                      <a16:colId xmlns:a16="http://schemas.microsoft.com/office/drawing/2014/main" val="611492940"/>
                    </a:ext>
                  </a:extLst>
                </a:gridCol>
                <a:gridCol w="1215044">
                  <a:extLst>
                    <a:ext uri="{9D8B030D-6E8A-4147-A177-3AD203B41FA5}">
                      <a16:colId xmlns:a16="http://schemas.microsoft.com/office/drawing/2014/main" val="2019157102"/>
                    </a:ext>
                  </a:extLst>
                </a:gridCol>
                <a:gridCol w="1140400">
                  <a:extLst>
                    <a:ext uri="{9D8B030D-6E8A-4147-A177-3AD203B41FA5}">
                      <a16:colId xmlns:a16="http://schemas.microsoft.com/office/drawing/2014/main" val="759820201"/>
                    </a:ext>
                  </a:extLst>
                </a:gridCol>
                <a:gridCol w="1140400">
                  <a:extLst>
                    <a:ext uri="{9D8B030D-6E8A-4147-A177-3AD203B41FA5}">
                      <a16:colId xmlns:a16="http://schemas.microsoft.com/office/drawing/2014/main" val="2420048868"/>
                    </a:ext>
                  </a:extLst>
                </a:gridCol>
                <a:gridCol w="1140400">
                  <a:extLst>
                    <a:ext uri="{9D8B030D-6E8A-4147-A177-3AD203B41FA5}">
                      <a16:colId xmlns:a16="http://schemas.microsoft.com/office/drawing/2014/main" val="3702873372"/>
                    </a:ext>
                  </a:extLst>
                </a:gridCol>
              </a:tblGrid>
              <a:tr h="975360">
                <a:tc>
                  <a:txBody>
                    <a:bodyPr/>
                    <a:lstStyle/>
                    <a:p>
                      <a:endParaRPr lang="nb-NO" sz="1200"/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SV velgerne fra forrige </a:t>
                      </a:r>
                      <a:r>
                        <a:rPr lang="nb-NO" sz="1200" dirty="0" err="1"/>
                        <a:t>valg.Hva</a:t>
                      </a:r>
                      <a:r>
                        <a:rPr lang="nb-NO" sz="1200" dirty="0"/>
                        <a:t> vil de stemme i morgen (%)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Stemmetall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Morgendagens SV velgere kommer fra (%)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Stemmetall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Differanse velgervandring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Differanse velgervandring (%)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Beskrivelse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endParaRPr lang="nb-NO" sz="1200"/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90505888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A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9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1,242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15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1,926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685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229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Kommer fra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A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13681984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FRP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Stabilt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FRP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45349231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H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4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521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-521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-174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Går til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H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4960817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KRF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Stabilt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KRF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406486664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RØDT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6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755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1,363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608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203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Kommer fra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RØDT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332247101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SP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136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176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40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Kommer fra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SP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50024870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SV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58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7,932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60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7,932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Lojale velgere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SV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75929627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V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669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-669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-224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Går til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V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63823126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MDG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143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212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68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Kommer fra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MDG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53885512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OTHER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Stabilt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OTHER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422761478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BLANKE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Stabilt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BLANKE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7087007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NOVOTE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15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2,078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1,567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-511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-171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Går til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NOVOTE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019613545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endParaRPr lang="nb-NO" sz="1200"/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99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13,475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100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13,176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-299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100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Tap av velgere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3506623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7315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Title - bdbc6536-d101-438f-9c88-c551d724f778 Oppslutning til chart">
            <a:extLst>
              <a:ext uri="{FF2B5EF4-FFF2-40B4-BE49-F238E27FC236}">
                <a16:creationId xmlns:a16="http://schemas.microsoft.com/office/drawing/2014/main" id="{C49F7C22-14FE-4BEC-91CD-4844FE276B9F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838" y="337601"/>
            <a:ext cx="4320000" cy="757237"/>
          </a:xfrm>
        </p:spPr>
        <p:txBody>
          <a:bodyPr/>
          <a:lstStyle/>
          <a:p>
            <a:r>
              <a:rPr lang="nb-NO"/>
              <a:t>Oppslutning</a:t>
            </a:r>
            <a:endParaRPr lang="nb-NO" dirty="0"/>
          </a:p>
        </p:txBody>
      </p:sp>
      <p:graphicFrame>
        <p:nvGraphicFramePr>
          <p:cNvPr id="4" name="Chart 3" descr="bdbc6536-d101-438f-9c88-c551d724f778 Oppslutning">
            <a:extLst>
              <a:ext uri="{FF2B5EF4-FFF2-40B4-BE49-F238E27FC236}">
                <a16:creationId xmlns:a16="http://schemas.microsoft.com/office/drawing/2014/main" id="{CF865A9E-D6EE-41A2-B2E0-F2B5AC4A1667}"/>
              </a:ext>
            </a:extLst>
          </p:cNvPr>
          <p:cNvGraphicFramePr/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7672485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615008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Title - 9cec35c7-2fea-463d-b3ac-8c75d6df3329 Velgervandring V">
            <a:extLst>
              <a:ext uri="{FF2B5EF4-FFF2-40B4-BE49-F238E27FC236}">
                <a16:creationId xmlns:a16="http://schemas.microsoft.com/office/drawing/2014/main" id="{67E2B9A3-5C25-4793-916B-2AC8B755CEE1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40000" y="504000"/>
            <a:ext cx="4320000" cy="757237"/>
          </a:xfrm>
        </p:spPr>
        <p:txBody>
          <a:bodyPr/>
          <a:lstStyle/>
          <a:p>
            <a:r>
              <a:rPr lang="nb-NO"/>
              <a:t>Velgervandring V</a:t>
            </a:r>
            <a:endParaRPr lang="nb-NO" dirty="0"/>
          </a:p>
        </p:txBody>
      </p:sp>
      <p:graphicFrame>
        <p:nvGraphicFramePr>
          <p:cNvPr id="4" name="Table 3" descr="9cec35c7-2fea-463d-b3ac-8c75d6df3329 Velgervandring V">
            <a:extLst>
              <a:ext uri="{FF2B5EF4-FFF2-40B4-BE49-F238E27FC236}">
                <a16:creationId xmlns:a16="http://schemas.microsoft.com/office/drawing/2014/main" id="{E5321937-96C2-49B3-990B-FA035A077583}"/>
              </a:ext>
            </a:extLst>
          </p:cNvPr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54840798"/>
              </p:ext>
            </p:extLst>
          </p:nvPr>
        </p:nvGraphicFramePr>
        <p:xfrm>
          <a:off x="829778" y="1825625"/>
          <a:ext cx="10532444" cy="4328160"/>
        </p:xfrm>
        <a:graphic>
          <a:graphicData uri="http://schemas.openxmlformats.org/drawingml/2006/table">
            <a:tbl>
              <a:tblPr firstRow="1" firstCol="1" bandRow="1">
                <a:tableStyleId>{8EC20E35-A176-4012-BC5E-935CFFF8708E}</a:tableStyleId>
              </a:tblPr>
              <a:tblGrid>
                <a:gridCol w="781308">
                  <a:extLst>
                    <a:ext uri="{9D8B030D-6E8A-4147-A177-3AD203B41FA5}">
                      <a16:colId xmlns:a16="http://schemas.microsoft.com/office/drawing/2014/main" val="4282055703"/>
                    </a:ext>
                  </a:extLst>
                </a:gridCol>
                <a:gridCol w="1693212">
                  <a:extLst>
                    <a:ext uri="{9D8B030D-6E8A-4147-A177-3AD203B41FA5}">
                      <a16:colId xmlns:a16="http://schemas.microsoft.com/office/drawing/2014/main" val="1311663130"/>
                    </a:ext>
                  </a:extLst>
                </a:gridCol>
                <a:gridCol w="1090969">
                  <a:extLst>
                    <a:ext uri="{9D8B030D-6E8A-4147-A177-3AD203B41FA5}">
                      <a16:colId xmlns:a16="http://schemas.microsoft.com/office/drawing/2014/main" val="3790470619"/>
                    </a:ext>
                  </a:extLst>
                </a:gridCol>
                <a:gridCol w="1211295">
                  <a:extLst>
                    <a:ext uri="{9D8B030D-6E8A-4147-A177-3AD203B41FA5}">
                      <a16:colId xmlns:a16="http://schemas.microsoft.com/office/drawing/2014/main" val="1466950328"/>
                    </a:ext>
                  </a:extLst>
                </a:gridCol>
                <a:gridCol w="1086231">
                  <a:extLst>
                    <a:ext uri="{9D8B030D-6E8A-4147-A177-3AD203B41FA5}">
                      <a16:colId xmlns:a16="http://schemas.microsoft.com/office/drawing/2014/main" val="1851675954"/>
                    </a:ext>
                  </a:extLst>
                </a:gridCol>
                <a:gridCol w="1221762">
                  <a:extLst>
                    <a:ext uri="{9D8B030D-6E8A-4147-A177-3AD203B41FA5}">
                      <a16:colId xmlns:a16="http://schemas.microsoft.com/office/drawing/2014/main" val="2643341911"/>
                    </a:ext>
                  </a:extLst>
                </a:gridCol>
                <a:gridCol w="1229445">
                  <a:extLst>
                    <a:ext uri="{9D8B030D-6E8A-4147-A177-3AD203B41FA5}">
                      <a16:colId xmlns:a16="http://schemas.microsoft.com/office/drawing/2014/main" val="1425448255"/>
                    </a:ext>
                  </a:extLst>
                </a:gridCol>
                <a:gridCol w="1067090">
                  <a:extLst>
                    <a:ext uri="{9D8B030D-6E8A-4147-A177-3AD203B41FA5}">
                      <a16:colId xmlns:a16="http://schemas.microsoft.com/office/drawing/2014/main" val="2949171165"/>
                    </a:ext>
                  </a:extLst>
                </a:gridCol>
                <a:gridCol w="1151132">
                  <a:extLst>
                    <a:ext uri="{9D8B030D-6E8A-4147-A177-3AD203B41FA5}">
                      <a16:colId xmlns:a16="http://schemas.microsoft.com/office/drawing/2014/main" val="3278300329"/>
                    </a:ext>
                  </a:extLst>
                </a:gridCol>
              </a:tblGrid>
              <a:tr h="975360">
                <a:tc>
                  <a:txBody>
                    <a:bodyPr/>
                    <a:lstStyle/>
                    <a:p>
                      <a:endParaRPr lang="nb-NO" sz="1200"/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V velgerne fra forrige </a:t>
                      </a:r>
                      <a:r>
                        <a:rPr lang="nb-NO" sz="1200" dirty="0" err="1"/>
                        <a:t>valg.Hva</a:t>
                      </a:r>
                      <a:r>
                        <a:rPr lang="nb-NO" sz="1200" dirty="0"/>
                        <a:t> vil de stemme i morgen (%)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Stemmetall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Morgendagens V velgere kommer fra (%)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Stemmetall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Differanse velgervandring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Differanse velgervandring (%)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Beskrivelse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endParaRPr lang="nb-NO" sz="1200"/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71853137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A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8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501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501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123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Kommer fra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A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2003484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FRP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Stabilt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FRP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18210115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H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1,421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312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-1,109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-272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Går til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H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382793986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KRF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Stabilt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KRF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95475221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RØDT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Stabilt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RØDT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97278114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SP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6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406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406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100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Kommer fra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SP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65168126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SV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669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669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164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Kommer fra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SV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56155666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V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3,628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57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3,628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Lojale velgere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V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83449610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MDG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6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399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4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245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-154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-38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Går til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MDG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389833868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OTHER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Stabilt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OTHER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349323397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BLANKE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Stabilt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BLANKE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08637419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NOVOTE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1,344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624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-720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-177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Går til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NOVOTE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713143932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endParaRPr lang="nb-NO" sz="1200"/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100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6,792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100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6,385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-407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100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Tap av velgere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778557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207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Title - f2644751-bf4c-4f93-8787-a3b664b0be6e Velgervandring MDG">
            <a:extLst>
              <a:ext uri="{FF2B5EF4-FFF2-40B4-BE49-F238E27FC236}">
                <a16:creationId xmlns:a16="http://schemas.microsoft.com/office/drawing/2014/main" id="{BACA7996-C878-4C5A-B6D7-036AF400E3D7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40000" y="504000"/>
            <a:ext cx="4320000" cy="757237"/>
          </a:xfrm>
        </p:spPr>
        <p:txBody>
          <a:bodyPr/>
          <a:lstStyle/>
          <a:p>
            <a:r>
              <a:rPr lang="nb-NO"/>
              <a:t>Velgervandring MDG</a:t>
            </a:r>
            <a:endParaRPr lang="nb-NO" dirty="0"/>
          </a:p>
        </p:txBody>
      </p:sp>
      <p:graphicFrame>
        <p:nvGraphicFramePr>
          <p:cNvPr id="4" name="Table 3" descr="f2644751-bf4c-4f93-8787-a3b664b0be6e Velgervandring MDG">
            <a:extLst>
              <a:ext uri="{FF2B5EF4-FFF2-40B4-BE49-F238E27FC236}">
                <a16:creationId xmlns:a16="http://schemas.microsoft.com/office/drawing/2014/main" id="{C0536938-C8A3-4D79-8BC2-FA34F220B402}"/>
              </a:ext>
            </a:extLst>
          </p:cNvPr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22824410"/>
              </p:ext>
            </p:extLst>
          </p:nvPr>
        </p:nvGraphicFramePr>
        <p:xfrm>
          <a:off x="824543" y="1825625"/>
          <a:ext cx="10542914" cy="4693920"/>
        </p:xfrm>
        <a:graphic>
          <a:graphicData uri="http://schemas.openxmlformats.org/drawingml/2006/table">
            <a:tbl>
              <a:tblPr firstRow="1" firstCol="1" bandRow="1">
                <a:tableStyleId>{8EC20E35-A176-4012-BC5E-935CFFF8708E}</a:tableStyleId>
              </a:tblPr>
              <a:tblGrid>
                <a:gridCol w="803960">
                  <a:extLst>
                    <a:ext uri="{9D8B030D-6E8A-4147-A177-3AD203B41FA5}">
                      <a16:colId xmlns:a16="http://schemas.microsoft.com/office/drawing/2014/main" val="2420347758"/>
                    </a:ext>
                  </a:extLst>
                </a:gridCol>
                <a:gridCol w="1756154">
                  <a:extLst>
                    <a:ext uri="{9D8B030D-6E8A-4147-A177-3AD203B41FA5}">
                      <a16:colId xmlns:a16="http://schemas.microsoft.com/office/drawing/2014/main" val="842902998"/>
                    </a:ext>
                  </a:extLst>
                </a:gridCol>
                <a:gridCol w="1072082">
                  <a:extLst>
                    <a:ext uri="{9D8B030D-6E8A-4147-A177-3AD203B41FA5}">
                      <a16:colId xmlns:a16="http://schemas.microsoft.com/office/drawing/2014/main" val="1812144061"/>
                    </a:ext>
                  </a:extLst>
                </a:gridCol>
                <a:gridCol w="1208718">
                  <a:extLst>
                    <a:ext uri="{9D8B030D-6E8A-4147-A177-3AD203B41FA5}">
                      <a16:colId xmlns:a16="http://schemas.microsoft.com/office/drawing/2014/main" val="1185503302"/>
                    </a:ext>
                  </a:extLst>
                </a:gridCol>
                <a:gridCol w="1065756">
                  <a:extLst>
                    <a:ext uri="{9D8B030D-6E8A-4147-A177-3AD203B41FA5}">
                      <a16:colId xmlns:a16="http://schemas.microsoft.com/office/drawing/2014/main" val="1272320616"/>
                    </a:ext>
                  </a:extLst>
                </a:gridCol>
                <a:gridCol w="1229446">
                  <a:extLst>
                    <a:ext uri="{9D8B030D-6E8A-4147-A177-3AD203B41FA5}">
                      <a16:colId xmlns:a16="http://schemas.microsoft.com/office/drawing/2014/main" val="3350329162"/>
                    </a:ext>
                  </a:extLst>
                </a:gridCol>
                <a:gridCol w="1221761">
                  <a:extLst>
                    <a:ext uri="{9D8B030D-6E8A-4147-A177-3AD203B41FA5}">
                      <a16:colId xmlns:a16="http://schemas.microsoft.com/office/drawing/2014/main" val="1582689744"/>
                    </a:ext>
                  </a:extLst>
                </a:gridCol>
                <a:gridCol w="1044637">
                  <a:extLst>
                    <a:ext uri="{9D8B030D-6E8A-4147-A177-3AD203B41FA5}">
                      <a16:colId xmlns:a16="http://schemas.microsoft.com/office/drawing/2014/main" val="1125515068"/>
                    </a:ext>
                  </a:extLst>
                </a:gridCol>
                <a:gridCol w="1140400">
                  <a:extLst>
                    <a:ext uri="{9D8B030D-6E8A-4147-A177-3AD203B41FA5}">
                      <a16:colId xmlns:a16="http://schemas.microsoft.com/office/drawing/2014/main" val="3768702957"/>
                    </a:ext>
                  </a:extLst>
                </a:gridCol>
              </a:tblGrid>
              <a:tr h="1158240">
                <a:tc>
                  <a:txBody>
                    <a:bodyPr/>
                    <a:lstStyle/>
                    <a:p>
                      <a:endParaRPr lang="nb-NO" sz="1200"/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MDG velgerne fra forrige </a:t>
                      </a:r>
                      <a:r>
                        <a:rPr lang="nb-NO" sz="1200" dirty="0" err="1"/>
                        <a:t>valg.Hva</a:t>
                      </a:r>
                      <a:r>
                        <a:rPr lang="nb-NO" sz="1200" dirty="0"/>
                        <a:t> vil de stemme i morgen (%)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Stemmetall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Morgendagens MDG velgere kommer fra (%)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Stemmetall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Differanse velgervandring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Differanse velgervandring (%)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Beskrivelse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endParaRPr lang="nb-NO" sz="1200"/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34078742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A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6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492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8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683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191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29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Kommer fra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A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413234203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FRP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Stabilt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FRP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96659807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H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9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678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147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-531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-81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Går til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H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46720909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KRF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Stabilt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KRF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89435689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RØDT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112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262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150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Kommer fra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RØDT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11228621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SP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186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186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28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Kommer fra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SP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49939871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SV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212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143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-68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-10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Går til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SV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59841387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V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245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399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154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Kommer fra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V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886274158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r>
                        <a:rPr lang="nb-NO" sz="1200"/>
                        <a:t>MDG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62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4,768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57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4,768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Lojale velgere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MDG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84456186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OTHER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391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391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59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Kommer fra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OTHER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00059043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BLANKE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154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-154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-23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Går til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BLANKE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367937973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NOVOTE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14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1,082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17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1,422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340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Kommer fra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NOVOTE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3618505205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endParaRPr lang="nb-NO" sz="1200"/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100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7,744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100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8,402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659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100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Gevinst av velgere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110590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2738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Title - 2f4183ed-d638-425f-a6c0-a52cf7ff6314 Velgervandring Other ">
            <a:extLst>
              <a:ext uri="{FF2B5EF4-FFF2-40B4-BE49-F238E27FC236}">
                <a16:creationId xmlns:a16="http://schemas.microsoft.com/office/drawing/2014/main" id="{97AF7FA5-A231-4272-BE1F-C7AED2C18BD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40000" y="504000"/>
            <a:ext cx="4667726" cy="757237"/>
          </a:xfrm>
        </p:spPr>
        <p:txBody>
          <a:bodyPr/>
          <a:lstStyle/>
          <a:p>
            <a:r>
              <a:rPr lang="nb-NO" dirty="0"/>
              <a:t>Velgervandring Andre</a:t>
            </a:r>
          </a:p>
        </p:txBody>
      </p:sp>
      <p:graphicFrame>
        <p:nvGraphicFramePr>
          <p:cNvPr id="4" name="Table 3" descr="2f4183ed-d638-425f-a6c0-a52cf7ff6314 Velgervandring Other ">
            <a:extLst>
              <a:ext uri="{FF2B5EF4-FFF2-40B4-BE49-F238E27FC236}">
                <a16:creationId xmlns:a16="http://schemas.microsoft.com/office/drawing/2014/main" id="{0E9967E0-37D5-493E-AFBD-159201A72D4A}"/>
              </a:ext>
            </a:extLst>
          </p:cNvPr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51977859"/>
              </p:ext>
            </p:extLst>
          </p:nvPr>
        </p:nvGraphicFramePr>
        <p:xfrm>
          <a:off x="824543" y="1825625"/>
          <a:ext cx="10542914" cy="4693920"/>
        </p:xfrm>
        <a:graphic>
          <a:graphicData uri="http://schemas.openxmlformats.org/drawingml/2006/table">
            <a:tbl>
              <a:tblPr firstRow="1" firstCol="1" bandRow="1">
                <a:tableStyleId>{8EC20E35-A176-4012-BC5E-935CFFF8708E}</a:tableStyleId>
              </a:tblPr>
              <a:tblGrid>
                <a:gridCol w="786543">
                  <a:extLst>
                    <a:ext uri="{9D8B030D-6E8A-4147-A177-3AD203B41FA5}">
                      <a16:colId xmlns:a16="http://schemas.microsoft.com/office/drawing/2014/main" val="3215606232"/>
                    </a:ext>
                  </a:extLst>
                </a:gridCol>
                <a:gridCol w="1773571">
                  <a:extLst>
                    <a:ext uri="{9D8B030D-6E8A-4147-A177-3AD203B41FA5}">
                      <a16:colId xmlns:a16="http://schemas.microsoft.com/office/drawing/2014/main" val="1907596986"/>
                    </a:ext>
                  </a:extLst>
                </a:gridCol>
                <a:gridCol w="1140400">
                  <a:extLst>
                    <a:ext uri="{9D8B030D-6E8A-4147-A177-3AD203B41FA5}">
                      <a16:colId xmlns:a16="http://schemas.microsoft.com/office/drawing/2014/main" val="3256153414"/>
                    </a:ext>
                  </a:extLst>
                </a:gridCol>
                <a:gridCol w="1207232">
                  <a:extLst>
                    <a:ext uri="{9D8B030D-6E8A-4147-A177-3AD203B41FA5}">
                      <a16:colId xmlns:a16="http://schemas.microsoft.com/office/drawing/2014/main" val="2708279611"/>
                    </a:ext>
                  </a:extLst>
                </a:gridCol>
                <a:gridCol w="975872">
                  <a:extLst>
                    <a:ext uri="{9D8B030D-6E8A-4147-A177-3AD203B41FA5}">
                      <a16:colId xmlns:a16="http://schemas.microsoft.com/office/drawing/2014/main" val="1597865424"/>
                    </a:ext>
                  </a:extLst>
                </a:gridCol>
                <a:gridCol w="1244814">
                  <a:extLst>
                    <a:ext uri="{9D8B030D-6E8A-4147-A177-3AD203B41FA5}">
                      <a16:colId xmlns:a16="http://schemas.microsoft.com/office/drawing/2014/main" val="512123387"/>
                    </a:ext>
                  </a:extLst>
                </a:gridCol>
                <a:gridCol w="1252497">
                  <a:extLst>
                    <a:ext uri="{9D8B030D-6E8A-4147-A177-3AD203B41FA5}">
                      <a16:colId xmlns:a16="http://schemas.microsoft.com/office/drawing/2014/main" val="915227546"/>
                    </a:ext>
                  </a:extLst>
                </a:gridCol>
                <a:gridCol w="1021585">
                  <a:extLst>
                    <a:ext uri="{9D8B030D-6E8A-4147-A177-3AD203B41FA5}">
                      <a16:colId xmlns:a16="http://schemas.microsoft.com/office/drawing/2014/main" val="1903324839"/>
                    </a:ext>
                  </a:extLst>
                </a:gridCol>
                <a:gridCol w="1140400">
                  <a:extLst>
                    <a:ext uri="{9D8B030D-6E8A-4147-A177-3AD203B41FA5}">
                      <a16:colId xmlns:a16="http://schemas.microsoft.com/office/drawing/2014/main" val="3645873867"/>
                    </a:ext>
                  </a:extLst>
                </a:gridCol>
              </a:tblGrid>
              <a:tr h="1158240">
                <a:tc>
                  <a:txBody>
                    <a:bodyPr/>
                    <a:lstStyle/>
                    <a:p>
                      <a:endParaRPr lang="nb-NO" sz="1200"/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OTHER velgerne fra forrige </a:t>
                      </a:r>
                      <a:r>
                        <a:rPr lang="nb-NO" sz="1200" dirty="0" err="1"/>
                        <a:t>valg.Hva</a:t>
                      </a:r>
                      <a:r>
                        <a:rPr lang="nb-NO" sz="1200" dirty="0"/>
                        <a:t> vil de stemme i morgen (%)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Stemmetall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Morgendagens OTHER velgere kommer fra (%)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Stemmetall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Differanse velgervandring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Differanse velgervandring (%)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Beskrivelse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endParaRPr lang="nb-NO" sz="1200"/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97114372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A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14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220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220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36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Kommer fra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A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71369835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FRP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Stabilt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FRP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74901208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H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Stabilt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H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67990983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KRF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Stabilt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KRF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7388295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RØDT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Stabilt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RØDT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24003739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SP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Stabilt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SP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65725307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SV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Stabilt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SV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84799585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V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Stabilt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V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55904342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MDG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391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-391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-63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Går til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MDG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71613920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r>
                        <a:rPr lang="nb-NO" sz="1200"/>
                        <a:t>OTHER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28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1,138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73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1,138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Lojale velgere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OTHER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43065569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BLANKE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Stabilt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BLANKE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247188189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200"/>
                        <a:t>NOVOTE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16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649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204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-445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-72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Går til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NOVOTE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571805654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endParaRPr lang="nb-NO" sz="1200"/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2,178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100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1,562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-617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100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Tap av velgere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767944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0685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Title - bdbc6536-d101-438f-9c88-c551d724f778 Oppslutning til chart">
            <a:extLst>
              <a:ext uri="{FF2B5EF4-FFF2-40B4-BE49-F238E27FC236}">
                <a16:creationId xmlns:a16="http://schemas.microsoft.com/office/drawing/2014/main" id="{C49F7C22-14FE-4BEC-91CD-4844FE276B9F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838" y="337601"/>
            <a:ext cx="4320000" cy="757237"/>
          </a:xfrm>
        </p:spPr>
        <p:txBody>
          <a:bodyPr/>
          <a:lstStyle/>
          <a:p>
            <a:r>
              <a:rPr lang="nb-NO" dirty="0"/>
              <a:t>Mandater</a:t>
            </a:r>
          </a:p>
        </p:txBody>
      </p:sp>
      <p:graphicFrame>
        <p:nvGraphicFramePr>
          <p:cNvPr id="3" name="Chart 2" descr="47c9e7b9-4cd4-4aa4-8c49-2628c6c99cd4 Mandatberegning">
            <a:extLst>
              <a:ext uri="{FF2B5EF4-FFF2-40B4-BE49-F238E27FC236}">
                <a16:creationId xmlns:a16="http://schemas.microsoft.com/office/drawing/2014/main" id="{0125E85D-F883-4F7F-BD76-1BB7CAA8583A}"/>
              </a:ext>
            </a:extLst>
          </p:cNvPr>
          <p:cNvGraphicFramePr/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72832379"/>
              </p:ext>
            </p:extLst>
          </p:nvPr>
        </p:nvGraphicFramePr>
        <p:xfrm>
          <a:off x="360000" y="1825625"/>
          <a:ext cx="54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4" name="Chart 3" descr="3194cc1e-49ba-4125-82eb-b48b69d25a2e Mandater fordeling">
            <a:extLst>
              <a:ext uri="{FF2B5EF4-FFF2-40B4-BE49-F238E27FC236}">
                <a16:creationId xmlns:a16="http://schemas.microsoft.com/office/drawing/2014/main" id="{CEAF6D2F-BF29-4785-9ABE-EFC48CF417F7}"/>
              </a:ext>
            </a:extLst>
          </p:cNvPr>
          <p:cNvGraphicFramePr/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772577245"/>
              </p:ext>
            </p:extLst>
          </p:nvPr>
        </p:nvGraphicFramePr>
        <p:xfrm>
          <a:off x="3169500" y="1568450"/>
          <a:ext cx="54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61191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Title - 324f975e-fd3e-4d4c-8d24-4dfe1276e9da Feilmargin">
            <a:extLst>
              <a:ext uri="{FF2B5EF4-FFF2-40B4-BE49-F238E27FC236}">
                <a16:creationId xmlns:a16="http://schemas.microsoft.com/office/drawing/2014/main" id="{AA556F59-CCC6-44BE-AF8B-756B5DAFC0D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99798" y="369235"/>
            <a:ext cx="4320000" cy="757237"/>
          </a:xfrm>
        </p:spPr>
        <p:txBody>
          <a:bodyPr/>
          <a:lstStyle/>
          <a:p>
            <a:r>
              <a:rPr lang="nb-NO"/>
              <a:t>Feilmargin</a:t>
            </a:r>
            <a:endParaRPr lang="nb-NO" sz="3600" dirty="0">
              <a:solidFill>
                <a:schemeClr val="bg2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A8D4480-65B7-40C1-B095-7A84856ABF2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TextBox 3" descr="Footer - 324f975e-fd3e-4d4c-8d24-4dfe1276e9da Feilmargin">
            <a:extLst>
              <a:ext uri="{FF2B5EF4-FFF2-40B4-BE49-F238E27FC236}">
                <a16:creationId xmlns:a16="http://schemas.microsoft.com/office/drawing/2014/main" id="{3007430D-4D7A-4DFB-A2E6-D125591F86CF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0" y="6248200"/>
            <a:ext cx="12192000" cy="30777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nb-NO" sz="1400">
              <a:latin typeface="Calibri" panose="020F0502020204030204" pitchFamily="34" charset="0"/>
            </a:endParaRPr>
          </a:p>
        </p:txBody>
      </p:sp>
      <p:graphicFrame>
        <p:nvGraphicFramePr>
          <p:cNvPr id="5" name="Table 4" descr="324f975e-fd3e-4d4c-8d24-4dfe1276e9da Feilmargin">
            <a:extLst>
              <a:ext uri="{FF2B5EF4-FFF2-40B4-BE49-F238E27FC236}">
                <a16:creationId xmlns:a16="http://schemas.microsoft.com/office/drawing/2014/main" id="{BFCFE967-0074-4E4B-B496-07C5918AAF2B}"/>
              </a:ext>
            </a:extLst>
          </p:cNvPr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012689933"/>
              </p:ext>
            </p:extLst>
          </p:nvPr>
        </p:nvGraphicFramePr>
        <p:xfrm>
          <a:off x="1938676" y="1507240"/>
          <a:ext cx="7155180" cy="4364460"/>
        </p:xfrm>
        <a:graphic>
          <a:graphicData uri="http://schemas.openxmlformats.org/drawingml/2006/table">
            <a:tbl>
              <a:tblPr firstRow="1" firstCol="1" bandRow="1">
                <a:tableStyleId>{8EC20E35-A176-4012-BC5E-935CFFF8708E}</a:tableStyleId>
              </a:tblPr>
              <a:tblGrid>
                <a:gridCol w="1059180">
                  <a:extLst>
                    <a:ext uri="{9D8B030D-6E8A-4147-A177-3AD203B41FA5}">
                      <a16:colId xmlns:a16="http://schemas.microsoft.com/office/drawing/2014/main" val="161467135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40777667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6065723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8835982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771954005"/>
                    </a:ext>
                  </a:extLst>
                </a:gridCol>
              </a:tblGrid>
              <a:tr h="290964">
                <a:tc>
                  <a:txBody>
                    <a:bodyPr/>
                    <a:lstStyle/>
                    <a:p>
                      <a:endParaRPr lang="nb-NO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Oppslutning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Nedre grense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Øvre grense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Feilmargin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589705"/>
                  </a:ext>
                </a:extLst>
              </a:tr>
              <a:tr h="290964">
                <a:tc>
                  <a:txBody>
                    <a:bodyPr/>
                    <a:lstStyle/>
                    <a:p>
                      <a:r>
                        <a:rPr lang="nb-NO" sz="120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22.1%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18.5%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25.6%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096862"/>
                  </a:ext>
                </a:extLst>
              </a:tr>
              <a:tr h="290964">
                <a:tc>
                  <a:txBody>
                    <a:bodyPr/>
                    <a:lstStyle/>
                    <a:p>
                      <a:r>
                        <a:rPr lang="nb-NO" sz="1200"/>
                        <a:t>FRP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6.9%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4.0%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9.8%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572318"/>
                  </a:ext>
                </a:extLst>
              </a:tr>
              <a:tr h="290964">
                <a:tc>
                  <a:txBody>
                    <a:bodyPr/>
                    <a:lstStyle/>
                    <a:p>
                      <a:r>
                        <a:rPr lang="nb-NO" sz="120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27.6%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 dirty="0"/>
                        <a:t>23.9%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31.3%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3932296"/>
                  </a:ext>
                </a:extLst>
              </a:tr>
              <a:tr h="290964">
                <a:tc>
                  <a:txBody>
                    <a:bodyPr/>
                    <a:lstStyle/>
                    <a:p>
                      <a:r>
                        <a:rPr lang="nb-NO" sz="1200"/>
                        <a:t>KRF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754860"/>
                  </a:ext>
                </a:extLst>
              </a:tr>
              <a:tr h="290964">
                <a:tc>
                  <a:txBody>
                    <a:bodyPr/>
                    <a:lstStyle/>
                    <a:p>
                      <a:r>
                        <a:rPr lang="nb-NO" sz="1200"/>
                        <a:t>RØDT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7.6%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340322"/>
                  </a:ext>
                </a:extLst>
              </a:tr>
              <a:tr h="290964">
                <a:tc>
                  <a:txBody>
                    <a:bodyPr/>
                    <a:lstStyle/>
                    <a:p>
                      <a:r>
                        <a:rPr lang="nb-NO" sz="1200"/>
                        <a:t>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197380"/>
                  </a:ext>
                </a:extLst>
              </a:tr>
              <a:tr h="290964">
                <a:tc>
                  <a:txBody>
                    <a:bodyPr/>
                    <a:lstStyle/>
                    <a:p>
                      <a:r>
                        <a:rPr lang="nb-NO" sz="1200"/>
                        <a:t>SV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12.1%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9.5%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 dirty="0"/>
                        <a:t>14.7%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447293"/>
                  </a:ext>
                </a:extLst>
              </a:tr>
              <a:tr h="290964">
                <a:tc>
                  <a:txBody>
                    <a:bodyPr/>
                    <a:lstStyle/>
                    <a:p>
                      <a:r>
                        <a:rPr lang="nb-NO" sz="120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7.8%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7258838"/>
                  </a:ext>
                </a:extLst>
              </a:tr>
              <a:tr h="290964">
                <a:tc>
                  <a:txBody>
                    <a:bodyPr/>
                    <a:lstStyle/>
                    <a:p>
                      <a:r>
                        <a:rPr lang="nb-NO" sz="1200"/>
                        <a:t>MDG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7.7%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9.8%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020232"/>
                  </a:ext>
                </a:extLst>
              </a:tr>
              <a:tr h="290964">
                <a:tc>
                  <a:txBody>
                    <a:bodyPr/>
                    <a:lstStyle/>
                    <a:p>
                      <a:r>
                        <a:rPr lang="nb-NO" sz="1200"/>
                        <a:t>INP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660887"/>
                  </a:ext>
                </a:extLst>
              </a:tr>
              <a:tr h="290964">
                <a:tc>
                  <a:txBody>
                    <a:bodyPr/>
                    <a:lstStyle/>
                    <a:p>
                      <a:r>
                        <a:rPr lang="nb-NO" sz="1200"/>
                        <a:t>DEMN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2410090"/>
                  </a:ext>
                </a:extLst>
              </a:tr>
              <a:tr h="290964">
                <a:tc>
                  <a:txBody>
                    <a:bodyPr/>
                    <a:lstStyle/>
                    <a:p>
                      <a:r>
                        <a:rPr lang="nb-NO" sz="1200"/>
                        <a:t>LIBS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860254"/>
                  </a:ext>
                </a:extLst>
              </a:tr>
              <a:tr h="290964">
                <a:tc>
                  <a:txBody>
                    <a:bodyPr/>
                    <a:lstStyle/>
                    <a:p>
                      <a:r>
                        <a:rPr lang="nb-NO" sz="1200"/>
                        <a:t>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0222815"/>
                  </a:ext>
                </a:extLst>
              </a:tr>
              <a:tr h="290964">
                <a:tc>
                  <a:txBody>
                    <a:bodyPr/>
                    <a:lstStyle/>
                    <a:p>
                      <a:r>
                        <a:rPr lang="nb-NO" sz="120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 dirty="0"/>
                        <a:t>1.5%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5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138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Title - ce494b1f-c2e4-4cfd-9ea3-75f9b70c7678 Valg mot denne måned">
            <a:extLst>
              <a:ext uri="{FF2B5EF4-FFF2-40B4-BE49-F238E27FC236}">
                <a16:creationId xmlns:a16="http://schemas.microsoft.com/office/drawing/2014/main" id="{CD0AD4EF-6F2C-44A1-AF2E-E5A943611F85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22729" y="379385"/>
            <a:ext cx="5683624" cy="757237"/>
          </a:xfrm>
        </p:spPr>
        <p:txBody>
          <a:bodyPr/>
          <a:lstStyle/>
          <a:p>
            <a:r>
              <a:rPr lang="nb-NO"/>
              <a:t>Valg mot denne måned</a:t>
            </a:r>
            <a:endParaRPr lang="nb-NO" sz="3600" dirty="0">
              <a:solidFill>
                <a:schemeClr val="bg2"/>
              </a:solidFill>
            </a:endParaRPr>
          </a:p>
        </p:txBody>
      </p:sp>
      <p:sp>
        <p:nvSpPr>
          <p:cNvPr id="4" name="TextBox 3" descr="Footer - ce494b1f-c2e4-4cfd-9ea3-75f9b70c7678 Valg mot denne måned">
            <a:extLst>
              <a:ext uri="{FF2B5EF4-FFF2-40B4-BE49-F238E27FC236}">
                <a16:creationId xmlns:a16="http://schemas.microsoft.com/office/drawing/2014/main" id="{584F025F-0129-4587-9652-74BFFFA96329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0" y="6248200"/>
            <a:ext cx="12192000" cy="30777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nb-NO" sz="1400">
              <a:latin typeface="Calibri" panose="020F0502020204030204" pitchFamily="34" charset="0"/>
            </a:endParaRPr>
          </a:p>
        </p:txBody>
      </p:sp>
      <p:graphicFrame>
        <p:nvGraphicFramePr>
          <p:cNvPr id="5" name="Table 4" descr="ce494b1f-c2e4-4cfd-9ea3-75f9b70c7678 Valg mot denne måned">
            <a:extLst>
              <a:ext uri="{FF2B5EF4-FFF2-40B4-BE49-F238E27FC236}">
                <a16:creationId xmlns:a16="http://schemas.microsoft.com/office/drawing/2014/main" id="{3008EA05-1621-42A4-9E30-A92E4E527506}"/>
              </a:ext>
            </a:extLst>
          </p:cNvPr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743225978"/>
              </p:ext>
            </p:extLst>
          </p:nvPr>
        </p:nvGraphicFramePr>
        <p:xfrm>
          <a:off x="2713320" y="1299731"/>
          <a:ext cx="5669280" cy="4297680"/>
        </p:xfrm>
        <a:graphic>
          <a:graphicData uri="http://schemas.openxmlformats.org/drawingml/2006/table">
            <a:tbl>
              <a:tblPr firstRow="1" firstCol="1" bandRow="1">
                <a:tableStyleId>{8EC20E35-A176-4012-BC5E-935CFFF8708E}</a:tableStyleId>
              </a:tblPr>
              <a:tblGrid>
                <a:gridCol w="1059180">
                  <a:extLst>
                    <a:ext uri="{9D8B030D-6E8A-4147-A177-3AD203B41FA5}">
                      <a16:colId xmlns:a16="http://schemas.microsoft.com/office/drawing/2014/main" val="2875638611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val="2481676027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val="2829863570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val="3358841980"/>
                    </a:ext>
                  </a:extLst>
                </a:gridCol>
              </a:tblGrid>
              <a:tr h="268224">
                <a:tc>
                  <a:txBody>
                    <a:bodyPr/>
                    <a:lstStyle/>
                    <a:p>
                      <a:endParaRPr lang="nb-NO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Valg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Oppslutning denne måling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Differanse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348725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r>
                        <a:rPr lang="nb-NO" sz="120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25.0%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22.1%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-2.9%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544289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r>
                        <a:rPr lang="nb-NO" sz="1200"/>
                        <a:t>FRP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6.9%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040775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r>
                        <a:rPr lang="nb-NO" sz="120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 dirty="0"/>
                        <a:t>20.6%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27.6%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7.0%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276450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r>
                        <a:rPr lang="nb-NO" sz="1200"/>
                        <a:t>KRF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 dirty="0"/>
                        <a:t>2.0%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724355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r>
                        <a:rPr lang="nb-NO" sz="1200"/>
                        <a:t>RØDT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6.9%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-1.2%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9587125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r>
                        <a:rPr lang="nb-NO" sz="1200"/>
                        <a:t>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7.1%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-4.7%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802040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r>
                        <a:rPr lang="nb-NO" sz="1200"/>
                        <a:t>SV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11.3%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12.1%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993138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r>
                        <a:rPr lang="nb-NO" sz="120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4.9%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227838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r>
                        <a:rPr lang="nb-NO" sz="1200"/>
                        <a:t>MDG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10.4%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7.7%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-2.7%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741203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r>
                        <a:rPr lang="nb-NO" sz="1200"/>
                        <a:t>INP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919803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r>
                        <a:rPr lang="nb-NO" sz="1200"/>
                        <a:t>DEMN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492595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r>
                        <a:rPr lang="nb-NO" sz="1200"/>
                        <a:t>LIBS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7468852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r>
                        <a:rPr lang="nb-NO" sz="1200"/>
                        <a:t>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4.8%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-1.7%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783822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r>
                        <a:rPr lang="nb-NO" sz="120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4.6%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 dirty="0"/>
                        <a:t>-3.2%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789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8186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 descr="Title - 56d25d31-71df-4b49-9768-ef132714db86 Overgang enkelte parti %">
            <a:extLst>
              <a:ext uri="{FF2B5EF4-FFF2-40B4-BE49-F238E27FC236}">
                <a16:creationId xmlns:a16="http://schemas.microsoft.com/office/drawing/2014/main" id="{64C739F7-D6DA-4489-ADA2-D7131F8A797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800" y="363600"/>
            <a:ext cx="8502424" cy="757237"/>
          </a:xfrm>
        </p:spPr>
        <p:txBody>
          <a:bodyPr>
            <a:noAutofit/>
          </a:bodyPr>
          <a:lstStyle/>
          <a:p>
            <a:pPr algn="l"/>
            <a:r>
              <a:rPr lang="nb-NO" dirty="0"/>
              <a:t>Mandatberegning og differanse</a:t>
            </a:r>
            <a:endParaRPr lang="nb-NO" dirty="0">
              <a:solidFill>
                <a:schemeClr val="bg2"/>
              </a:solidFill>
            </a:endParaRPr>
          </a:p>
        </p:txBody>
      </p:sp>
      <p:graphicFrame>
        <p:nvGraphicFramePr>
          <p:cNvPr id="3" name="Table 2" descr="39cc4d10-199e-4219-bbdd-8de4b5075a14 Mandatsammenligning">
            <a:extLst>
              <a:ext uri="{FF2B5EF4-FFF2-40B4-BE49-F238E27FC236}">
                <a16:creationId xmlns:a16="http://schemas.microsoft.com/office/drawing/2014/main" id="{B7DFCAD6-2D4E-496A-9647-7041D1DBCD06}"/>
              </a:ext>
            </a:extLst>
          </p:cNvPr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13899240"/>
              </p:ext>
            </p:extLst>
          </p:nvPr>
        </p:nvGraphicFramePr>
        <p:xfrm>
          <a:off x="1741022" y="1406525"/>
          <a:ext cx="6697980" cy="4530934"/>
        </p:xfrm>
        <a:graphic>
          <a:graphicData uri="http://schemas.openxmlformats.org/drawingml/2006/table">
            <a:tbl>
              <a:tblPr firstRow="1" firstCol="1" bandRow="1">
                <a:tableStyleId>{8EC20E35-A176-4012-BC5E-935CFFF8708E}</a:tableStyleId>
              </a:tblPr>
              <a:tblGrid>
                <a:gridCol w="1059180">
                  <a:extLst>
                    <a:ext uri="{9D8B030D-6E8A-4147-A177-3AD203B41FA5}">
                      <a16:colId xmlns:a16="http://schemas.microsoft.com/office/drawing/2014/main" val="2540931095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81904181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837678632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92615457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307424691"/>
                    </a:ext>
                  </a:extLst>
                </a:gridCol>
              </a:tblGrid>
              <a:tr h="290981">
                <a:tc>
                  <a:txBody>
                    <a:bodyPr/>
                    <a:lstStyle/>
                    <a:p>
                      <a:endParaRPr lang="nb-NO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Oppslutning populasjon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Mandater denne måling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Mandater Valg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Differanse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262037"/>
                  </a:ext>
                </a:extLst>
              </a:tr>
              <a:tr h="290981">
                <a:tc>
                  <a:txBody>
                    <a:bodyPr/>
                    <a:lstStyle/>
                    <a:p>
                      <a:r>
                        <a:rPr lang="nb-NO" sz="120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 dirty="0"/>
                        <a:t>24,040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679168"/>
                  </a:ext>
                </a:extLst>
              </a:tr>
              <a:tr h="290981">
                <a:tc>
                  <a:txBody>
                    <a:bodyPr/>
                    <a:lstStyle/>
                    <a:p>
                      <a:r>
                        <a:rPr lang="nb-NO" sz="1200"/>
                        <a:t>FRP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 dirty="0"/>
                        <a:t>7,514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159697"/>
                  </a:ext>
                </a:extLst>
              </a:tr>
              <a:tr h="290981">
                <a:tc>
                  <a:txBody>
                    <a:bodyPr/>
                    <a:lstStyle/>
                    <a:p>
                      <a:r>
                        <a:rPr lang="nb-NO" sz="120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 dirty="0"/>
                        <a:t>30,063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3068713"/>
                  </a:ext>
                </a:extLst>
              </a:tr>
              <a:tr h="290981">
                <a:tc>
                  <a:txBody>
                    <a:bodyPr/>
                    <a:lstStyle/>
                    <a:p>
                      <a:r>
                        <a:rPr lang="nb-NO" sz="1200"/>
                        <a:t>KRF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 dirty="0"/>
                        <a:t>1,880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6197147"/>
                  </a:ext>
                </a:extLst>
              </a:tr>
              <a:tr h="290981">
                <a:tc>
                  <a:txBody>
                    <a:bodyPr/>
                    <a:lstStyle/>
                    <a:p>
                      <a:r>
                        <a:rPr lang="nb-NO" sz="1200"/>
                        <a:t>RØDT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 dirty="0"/>
                        <a:t>6,253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484770"/>
                  </a:ext>
                </a:extLst>
              </a:tr>
              <a:tr h="290981">
                <a:tc>
                  <a:txBody>
                    <a:bodyPr/>
                    <a:lstStyle/>
                    <a:p>
                      <a:r>
                        <a:rPr lang="nb-NO" sz="1200"/>
                        <a:t>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 dirty="0"/>
                        <a:t>2,566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8867860"/>
                  </a:ext>
                </a:extLst>
              </a:tr>
              <a:tr h="290981">
                <a:tc>
                  <a:txBody>
                    <a:bodyPr/>
                    <a:lstStyle/>
                    <a:p>
                      <a:r>
                        <a:rPr lang="nb-NO" sz="1200"/>
                        <a:t>SV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 dirty="0"/>
                        <a:t>13,176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762414"/>
                  </a:ext>
                </a:extLst>
              </a:tr>
              <a:tr h="290981">
                <a:tc>
                  <a:txBody>
                    <a:bodyPr/>
                    <a:lstStyle/>
                    <a:p>
                      <a:r>
                        <a:rPr lang="nb-NO" sz="120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 dirty="0"/>
                        <a:t>6,385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1643732"/>
                  </a:ext>
                </a:extLst>
              </a:tr>
              <a:tr h="290981">
                <a:tc>
                  <a:txBody>
                    <a:bodyPr/>
                    <a:lstStyle/>
                    <a:p>
                      <a:r>
                        <a:rPr lang="nb-NO" sz="1200"/>
                        <a:t>MDG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 dirty="0"/>
                        <a:t>8,402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531183"/>
                  </a:ext>
                </a:extLst>
              </a:tr>
              <a:tr h="290981">
                <a:tc>
                  <a:txBody>
                    <a:bodyPr/>
                    <a:lstStyle/>
                    <a:p>
                      <a:r>
                        <a:rPr lang="nb-NO" sz="1200"/>
                        <a:t>DEMN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 dirty="0"/>
                        <a:t>807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15356"/>
                  </a:ext>
                </a:extLst>
              </a:tr>
              <a:tr h="290981">
                <a:tc>
                  <a:txBody>
                    <a:bodyPr/>
                    <a:lstStyle/>
                    <a:p>
                      <a:r>
                        <a:rPr lang="nb-NO" sz="1200"/>
                        <a:t>INP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 dirty="0"/>
                        <a:t>2,081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492209"/>
                  </a:ext>
                </a:extLst>
              </a:tr>
              <a:tr h="290981">
                <a:tc>
                  <a:txBody>
                    <a:bodyPr/>
                    <a:lstStyle/>
                    <a:p>
                      <a:r>
                        <a:rPr lang="nb-NO" sz="1200"/>
                        <a:t>LIBS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 dirty="0"/>
                        <a:t>783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103394"/>
                  </a:ext>
                </a:extLst>
              </a:tr>
              <a:tr h="290981">
                <a:tc>
                  <a:txBody>
                    <a:bodyPr/>
                    <a:lstStyle/>
                    <a:p>
                      <a:r>
                        <a:rPr lang="nb-NO" sz="1200"/>
                        <a:t>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 dirty="0"/>
                        <a:t>3,385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 dirty="0"/>
                        <a:t>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098376"/>
                  </a:ext>
                </a:extLst>
              </a:tr>
              <a:tr h="290981">
                <a:tc>
                  <a:txBody>
                    <a:bodyPr/>
                    <a:lstStyle/>
                    <a:p>
                      <a:r>
                        <a:rPr lang="nb-NO" sz="120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 dirty="0"/>
                        <a:t>1,562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541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272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B262C97-79D2-4907-8AA8-66903E5C7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536" y="400488"/>
            <a:ext cx="5236700" cy="757237"/>
          </a:xfrm>
        </p:spPr>
        <p:txBody>
          <a:bodyPr/>
          <a:lstStyle/>
          <a:p>
            <a:r>
              <a:rPr lang="nb-NO" dirty="0"/>
              <a:t>Originalspørsmål uvektet</a:t>
            </a:r>
          </a:p>
        </p:txBody>
      </p:sp>
      <p:sp>
        <p:nvSpPr>
          <p:cNvPr id="4" name="TextBox 3" descr="Footer - 5b5c30eb-006b-470f-972e-363a82fef80d Orginalspørsmål uvektet">
            <a:extLst>
              <a:ext uri="{FF2B5EF4-FFF2-40B4-BE49-F238E27FC236}">
                <a16:creationId xmlns:a16="http://schemas.microsoft.com/office/drawing/2014/main" id="{7BA2A503-4EB7-4EDF-92AC-F1D3DA7707D2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0" y="6248200"/>
            <a:ext cx="12192000" cy="30777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nb-NO" sz="1400">
              <a:latin typeface="Calibri" panose="020F0502020204030204" pitchFamily="34" charset="0"/>
            </a:endParaRPr>
          </a:p>
        </p:txBody>
      </p:sp>
      <p:graphicFrame>
        <p:nvGraphicFramePr>
          <p:cNvPr id="3" name="Table 2" descr="5b5c30eb-006b-470f-972e-363a82fef80d Orginalspørsmål uvektet">
            <a:extLst>
              <a:ext uri="{FF2B5EF4-FFF2-40B4-BE49-F238E27FC236}">
                <a16:creationId xmlns:a16="http://schemas.microsoft.com/office/drawing/2014/main" id="{AEA09424-8CD5-435F-A69E-8F273F421C15}"/>
              </a:ext>
            </a:extLst>
          </p:cNvPr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15562908"/>
              </p:ext>
            </p:extLst>
          </p:nvPr>
        </p:nvGraphicFramePr>
        <p:xfrm>
          <a:off x="1687326" y="1219000"/>
          <a:ext cx="4919980" cy="5172075"/>
        </p:xfrm>
        <a:graphic>
          <a:graphicData uri="http://schemas.openxmlformats.org/drawingml/2006/table">
            <a:tbl>
              <a:tblPr firstRow="1" firstCol="1" bandRow="1">
                <a:tableStyleId>{8EC20E35-A176-4012-BC5E-935CFFF8708E}</a:tableStyleId>
              </a:tblPr>
              <a:tblGrid>
                <a:gridCol w="1224280">
                  <a:extLst>
                    <a:ext uri="{9D8B030D-6E8A-4147-A177-3AD203B41FA5}">
                      <a16:colId xmlns:a16="http://schemas.microsoft.com/office/drawing/2014/main" val="647038487"/>
                    </a:ext>
                  </a:extLst>
                </a:gridCol>
                <a:gridCol w="1231900">
                  <a:extLst>
                    <a:ext uri="{9D8B030D-6E8A-4147-A177-3AD203B41FA5}">
                      <a16:colId xmlns:a16="http://schemas.microsoft.com/office/drawing/2014/main" val="950188563"/>
                    </a:ext>
                  </a:extLst>
                </a:gridCol>
                <a:gridCol w="1231900">
                  <a:extLst>
                    <a:ext uri="{9D8B030D-6E8A-4147-A177-3AD203B41FA5}">
                      <a16:colId xmlns:a16="http://schemas.microsoft.com/office/drawing/2014/main" val="3371800929"/>
                    </a:ext>
                  </a:extLst>
                </a:gridCol>
                <a:gridCol w="1231900">
                  <a:extLst>
                    <a:ext uri="{9D8B030D-6E8A-4147-A177-3AD203B41FA5}">
                      <a16:colId xmlns:a16="http://schemas.microsoft.com/office/drawing/2014/main" val="1551075772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endParaRPr lang="nb-NO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Prosent av alle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Antall totalt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Valid prosent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2796819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r>
                        <a:rPr lang="nb-NO" sz="120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124.0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21.3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136937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r>
                        <a:rPr lang="nb-NO" sz="1200"/>
                        <a:t>FRP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 dirty="0"/>
                        <a:t>23.0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65507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r>
                        <a:rPr lang="nb-NO" sz="120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21.9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 dirty="0"/>
                        <a:t>175.0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51663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r>
                        <a:rPr lang="nb-NO" sz="1200"/>
                        <a:t>KRF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9.0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411572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r>
                        <a:rPr lang="nb-NO" sz="120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 dirty="0"/>
                        <a:t>38.0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6.5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4250824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r>
                        <a:rPr lang="nb-NO" sz="1200"/>
                        <a:t>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8412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r>
                        <a:rPr lang="nb-NO" sz="1200"/>
                        <a:t>SV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81.0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13.9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925003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r>
                        <a:rPr lang="nb-NO" sz="120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 dirty="0"/>
                        <a:t>4.3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34.0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576566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r>
                        <a:rPr lang="nb-NO" sz="1200"/>
                        <a:t>MDG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7.4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59.0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10.1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05769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r>
                        <a:rPr lang="nb-NO" sz="1200"/>
                        <a:t>INP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985274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r>
                        <a:rPr lang="nb-NO" sz="1200"/>
                        <a:t>DEMN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068709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r>
                        <a:rPr lang="nb-NO" sz="1200"/>
                        <a:t>LIBS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398364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r>
                        <a:rPr lang="nb-NO" sz="120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700984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r>
                        <a:rPr lang="nb-NO" sz="1200"/>
                        <a:t>BLANKE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13.0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49009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r>
                        <a:rPr lang="nb-NO" sz="1200"/>
                        <a:t>NOVOTE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200"/>
                        <a:t>204.0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47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9775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Title - 56d25d31-71df-4b49-9768-ef132714db86 Overgang enkelte parti %">
            <a:extLst>
              <a:ext uri="{FF2B5EF4-FFF2-40B4-BE49-F238E27FC236}">
                <a16:creationId xmlns:a16="http://schemas.microsoft.com/office/drawing/2014/main" id="{07AF9194-80CB-4C1D-A010-F458E3455EC2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28080" y="282990"/>
            <a:ext cx="5490014" cy="757237"/>
          </a:xfrm>
        </p:spPr>
        <p:txBody>
          <a:bodyPr/>
          <a:lstStyle/>
          <a:p>
            <a:r>
              <a:rPr lang="nb-NO"/>
              <a:t>Overgang enkelte parti %</a:t>
            </a:r>
            <a:endParaRPr lang="nb-NO" sz="3600" dirty="0">
              <a:solidFill>
                <a:schemeClr val="bg2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FEE96B6-C43A-4D60-A8F2-07FB2B1BBB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4" name="Table 3" descr="56d25d31-71df-4b49-9768-ef132714db86 Overgang enkelte parti %">
            <a:extLst>
              <a:ext uri="{FF2B5EF4-FFF2-40B4-BE49-F238E27FC236}">
                <a16:creationId xmlns:a16="http://schemas.microsoft.com/office/drawing/2014/main" id="{BD85A971-92B6-4121-8090-A9AB23EAB01E}"/>
              </a:ext>
            </a:extLst>
          </p:cNvPr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96520294"/>
              </p:ext>
            </p:extLst>
          </p:nvPr>
        </p:nvGraphicFramePr>
        <p:xfrm>
          <a:off x="436227" y="1630835"/>
          <a:ext cx="11319546" cy="4145280"/>
        </p:xfrm>
        <a:graphic>
          <a:graphicData uri="http://schemas.openxmlformats.org/drawingml/2006/table">
            <a:tbl>
              <a:tblPr firstRow="1" firstCol="1" bandRow="1">
                <a:tableStyleId>{8EC20E35-A176-4012-BC5E-935CFFF8708E}</a:tableStyleId>
              </a:tblPr>
              <a:tblGrid>
                <a:gridCol w="808539">
                  <a:extLst>
                    <a:ext uri="{9D8B030D-6E8A-4147-A177-3AD203B41FA5}">
                      <a16:colId xmlns:a16="http://schemas.microsoft.com/office/drawing/2014/main" val="1781987739"/>
                    </a:ext>
                  </a:extLst>
                </a:gridCol>
                <a:gridCol w="808539">
                  <a:extLst>
                    <a:ext uri="{9D8B030D-6E8A-4147-A177-3AD203B41FA5}">
                      <a16:colId xmlns:a16="http://schemas.microsoft.com/office/drawing/2014/main" val="204019188"/>
                    </a:ext>
                  </a:extLst>
                </a:gridCol>
                <a:gridCol w="808539">
                  <a:extLst>
                    <a:ext uri="{9D8B030D-6E8A-4147-A177-3AD203B41FA5}">
                      <a16:colId xmlns:a16="http://schemas.microsoft.com/office/drawing/2014/main" val="218978168"/>
                    </a:ext>
                  </a:extLst>
                </a:gridCol>
                <a:gridCol w="808539">
                  <a:extLst>
                    <a:ext uri="{9D8B030D-6E8A-4147-A177-3AD203B41FA5}">
                      <a16:colId xmlns:a16="http://schemas.microsoft.com/office/drawing/2014/main" val="2879977369"/>
                    </a:ext>
                  </a:extLst>
                </a:gridCol>
                <a:gridCol w="808539">
                  <a:extLst>
                    <a:ext uri="{9D8B030D-6E8A-4147-A177-3AD203B41FA5}">
                      <a16:colId xmlns:a16="http://schemas.microsoft.com/office/drawing/2014/main" val="291624351"/>
                    </a:ext>
                  </a:extLst>
                </a:gridCol>
                <a:gridCol w="808539">
                  <a:extLst>
                    <a:ext uri="{9D8B030D-6E8A-4147-A177-3AD203B41FA5}">
                      <a16:colId xmlns:a16="http://schemas.microsoft.com/office/drawing/2014/main" val="1189374977"/>
                    </a:ext>
                  </a:extLst>
                </a:gridCol>
                <a:gridCol w="808539">
                  <a:extLst>
                    <a:ext uri="{9D8B030D-6E8A-4147-A177-3AD203B41FA5}">
                      <a16:colId xmlns:a16="http://schemas.microsoft.com/office/drawing/2014/main" val="3482056310"/>
                    </a:ext>
                  </a:extLst>
                </a:gridCol>
                <a:gridCol w="808539">
                  <a:extLst>
                    <a:ext uri="{9D8B030D-6E8A-4147-A177-3AD203B41FA5}">
                      <a16:colId xmlns:a16="http://schemas.microsoft.com/office/drawing/2014/main" val="246528195"/>
                    </a:ext>
                  </a:extLst>
                </a:gridCol>
                <a:gridCol w="808539">
                  <a:extLst>
                    <a:ext uri="{9D8B030D-6E8A-4147-A177-3AD203B41FA5}">
                      <a16:colId xmlns:a16="http://schemas.microsoft.com/office/drawing/2014/main" val="3850052085"/>
                    </a:ext>
                  </a:extLst>
                </a:gridCol>
                <a:gridCol w="808539">
                  <a:extLst>
                    <a:ext uri="{9D8B030D-6E8A-4147-A177-3AD203B41FA5}">
                      <a16:colId xmlns:a16="http://schemas.microsoft.com/office/drawing/2014/main" val="257914703"/>
                    </a:ext>
                  </a:extLst>
                </a:gridCol>
                <a:gridCol w="808539">
                  <a:extLst>
                    <a:ext uri="{9D8B030D-6E8A-4147-A177-3AD203B41FA5}">
                      <a16:colId xmlns:a16="http://schemas.microsoft.com/office/drawing/2014/main" val="3395417841"/>
                    </a:ext>
                  </a:extLst>
                </a:gridCol>
                <a:gridCol w="808539">
                  <a:extLst>
                    <a:ext uri="{9D8B030D-6E8A-4147-A177-3AD203B41FA5}">
                      <a16:colId xmlns:a16="http://schemas.microsoft.com/office/drawing/2014/main" val="3476229220"/>
                    </a:ext>
                  </a:extLst>
                </a:gridCol>
                <a:gridCol w="808539">
                  <a:extLst>
                    <a:ext uri="{9D8B030D-6E8A-4147-A177-3AD203B41FA5}">
                      <a16:colId xmlns:a16="http://schemas.microsoft.com/office/drawing/2014/main" val="961069675"/>
                    </a:ext>
                  </a:extLst>
                </a:gridCol>
                <a:gridCol w="808539">
                  <a:extLst>
                    <a:ext uri="{9D8B030D-6E8A-4147-A177-3AD203B41FA5}">
                      <a16:colId xmlns:a16="http://schemas.microsoft.com/office/drawing/2014/main" val="1909862454"/>
                    </a:ext>
                  </a:extLst>
                </a:gridCol>
              </a:tblGrid>
              <a:tr h="223510">
                <a:tc>
                  <a:txBody>
                    <a:bodyPr/>
                    <a:lstStyle/>
                    <a:p>
                      <a:r>
                        <a:rPr lang="nb-NO" sz="1000"/>
                        <a:t>Column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0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00"/>
                        <a:t>FRP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0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00"/>
                        <a:t>KRF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00"/>
                        <a:t>RØDT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00"/>
                        <a:t>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00"/>
                        <a:t>SV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0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00"/>
                        <a:t>MDG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0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00"/>
                        <a:t>BLANKE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00"/>
                        <a:t>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00"/>
                        <a:t>NOVOTE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936321"/>
                  </a:ext>
                </a:extLst>
              </a:tr>
              <a:tr h="223510">
                <a:tc>
                  <a:txBody>
                    <a:bodyPr/>
                    <a:lstStyle/>
                    <a:p>
                      <a:r>
                        <a:rPr lang="nb-NO" sz="100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43.3%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 dirty="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9.0%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10.2%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9.1%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6.4%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17.2%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14.7%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8651639"/>
                  </a:ext>
                </a:extLst>
              </a:tr>
              <a:tr h="223510">
                <a:tc>
                  <a:txBody>
                    <a:bodyPr/>
                    <a:lstStyle/>
                    <a:p>
                      <a:r>
                        <a:rPr lang="nb-NO" sz="1000"/>
                        <a:t>FRP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65.4%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 dirty="0"/>
                        <a:t>2.7%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2.3%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2.0%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577009"/>
                  </a:ext>
                </a:extLst>
              </a:tr>
              <a:tr h="223510">
                <a:tc>
                  <a:txBody>
                    <a:bodyPr/>
                    <a:lstStyle/>
                    <a:p>
                      <a:r>
                        <a:rPr lang="nb-NO" sz="100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12.1%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10.0%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78.4%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3.5%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14.0%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3.8%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20.9%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8.8%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17.4%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10.6%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110458"/>
                  </a:ext>
                </a:extLst>
              </a:tr>
              <a:tr h="223510">
                <a:tc>
                  <a:txBody>
                    <a:bodyPr/>
                    <a:lstStyle/>
                    <a:p>
                      <a:r>
                        <a:rPr lang="nb-NO" sz="1000"/>
                        <a:t>KRF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68.0%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533158"/>
                  </a:ext>
                </a:extLst>
              </a:tr>
              <a:tr h="223510">
                <a:tc>
                  <a:txBody>
                    <a:bodyPr/>
                    <a:lstStyle/>
                    <a:p>
                      <a:r>
                        <a:rPr lang="nb-NO" sz="1000"/>
                        <a:t>RØDT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51.7%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5.5%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2.0%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693154"/>
                  </a:ext>
                </a:extLst>
              </a:tr>
              <a:tr h="223510">
                <a:tc>
                  <a:txBody>
                    <a:bodyPr/>
                    <a:lstStyle/>
                    <a:p>
                      <a:r>
                        <a:rPr lang="nb-NO" sz="1000"/>
                        <a:t>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19.3%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195805"/>
                  </a:ext>
                </a:extLst>
              </a:tr>
              <a:tr h="223510">
                <a:tc>
                  <a:txBody>
                    <a:bodyPr/>
                    <a:lstStyle/>
                    <a:p>
                      <a:r>
                        <a:rPr lang="nb-NO" sz="1000"/>
                        <a:t>SV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5.4%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16.7%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58.2%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2.7%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5.1%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6759591"/>
                  </a:ext>
                </a:extLst>
              </a:tr>
              <a:tr h="223510">
                <a:tc>
                  <a:txBody>
                    <a:bodyPr/>
                    <a:lstStyle/>
                    <a:p>
                      <a:r>
                        <a:rPr lang="nb-NO" sz="100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4.5%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4.9%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53.4%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3.2%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2.0%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9802153"/>
                  </a:ext>
                </a:extLst>
              </a:tr>
              <a:tr h="223510">
                <a:tc>
                  <a:txBody>
                    <a:bodyPr/>
                    <a:lstStyle/>
                    <a:p>
                      <a:r>
                        <a:rPr lang="nb-NO" sz="1000"/>
                        <a:t>MDG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3.2%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2.0%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5.9%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61.6%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9.5%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4.6%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189107"/>
                  </a:ext>
                </a:extLst>
              </a:tr>
              <a:tr h="223510">
                <a:tc>
                  <a:txBody>
                    <a:bodyPr/>
                    <a:lstStyle/>
                    <a:p>
                      <a:r>
                        <a:rPr lang="nb-NO" sz="100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27.8%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328475"/>
                  </a:ext>
                </a:extLst>
              </a:tr>
              <a:tr h="223510">
                <a:tc>
                  <a:txBody>
                    <a:bodyPr/>
                    <a:lstStyle/>
                    <a:p>
                      <a:r>
                        <a:rPr lang="nb-NO" sz="1000"/>
                        <a:t>BLANKE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2.0%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51.2%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2.2%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452798"/>
                  </a:ext>
                </a:extLst>
              </a:tr>
              <a:tr h="223510">
                <a:tc>
                  <a:txBody>
                    <a:bodyPr/>
                    <a:lstStyle/>
                    <a:p>
                      <a:r>
                        <a:rPr lang="nb-NO" sz="1000"/>
                        <a:t>NOVOTE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29.2%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14.1%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9.5%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32.0%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14.0%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36.7%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15.2%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19.8%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14.0%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15.8%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31.5%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53.4%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654420"/>
                  </a:ext>
                </a:extLst>
              </a:tr>
              <a:tr h="223510">
                <a:tc>
                  <a:txBody>
                    <a:bodyPr/>
                    <a:lstStyle/>
                    <a:p>
                      <a:r>
                        <a:rPr lang="nb-NO" sz="1000"/>
                        <a:t>DEMN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15.8%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876661"/>
                  </a:ext>
                </a:extLst>
              </a:tr>
              <a:tr h="223510">
                <a:tc>
                  <a:txBody>
                    <a:bodyPr/>
                    <a:lstStyle/>
                    <a:p>
                      <a:r>
                        <a:rPr lang="nb-NO" sz="1000"/>
                        <a:t>INP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5.7%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4.8%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11.9%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950011"/>
                  </a:ext>
                </a:extLst>
              </a:tr>
              <a:tr h="223510">
                <a:tc>
                  <a:txBody>
                    <a:bodyPr/>
                    <a:lstStyle/>
                    <a:p>
                      <a:r>
                        <a:rPr lang="nb-NO" sz="1000"/>
                        <a:t>LIBS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19.1%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959330"/>
                  </a:ext>
                </a:extLst>
              </a:tr>
              <a:tr h="223510">
                <a:tc>
                  <a:txBody>
                    <a:bodyPr/>
                    <a:lstStyle/>
                    <a:p>
                      <a:r>
                        <a:rPr lang="nb-NO" sz="1000"/>
                        <a:t>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4.8%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2.4%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82.6%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 dirty="0"/>
                        <a:t>1.1%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679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2380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Title - d17ce46b-4337-46bd-a2ad-b1e6f86252b6 Overgang enkelte parti populasjon">
            <a:extLst>
              <a:ext uri="{FF2B5EF4-FFF2-40B4-BE49-F238E27FC236}">
                <a16:creationId xmlns:a16="http://schemas.microsoft.com/office/drawing/2014/main" id="{C0C7E749-E703-45EB-BC30-034AEA031E1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86871" y="315772"/>
            <a:ext cx="7315200" cy="757237"/>
          </a:xfrm>
        </p:spPr>
        <p:txBody>
          <a:bodyPr/>
          <a:lstStyle/>
          <a:p>
            <a:r>
              <a:rPr lang="nb-NO" dirty="0"/>
              <a:t>Overgang enkelte parti populasjon</a:t>
            </a:r>
            <a:endParaRPr lang="nb-NO" sz="3600" dirty="0">
              <a:solidFill>
                <a:schemeClr val="bg2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AF5F683-83B9-493D-90ED-CA84FBD0C84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4" name="Table 3" descr="9d794f13-3137-4518-bb4c-6eca8e6e7135 Overgang enkelte parti populasjon">
            <a:extLst>
              <a:ext uri="{FF2B5EF4-FFF2-40B4-BE49-F238E27FC236}">
                <a16:creationId xmlns:a16="http://schemas.microsoft.com/office/drawing/2014/main" id="{CF8C4C11-8813-4188-A73A-C1D5CE07ED54}"/>
              </a:ext>
            </a:extLst>
          </p:cNvPr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18795568"/>
              </p:ext>
            </p:extLst>
          </p:nvPr>
        </p:nvGraphicFramePr>
        <p:xfrm>
          <a:off x="555563" y="1410489"/>
          <a:ext cx="11080874" cy="4389408"/>
        </p:xfrm>
        <a:graphic>
          <a:graphicData uri="http://schemas.openxmlformats.org/drawingml/2006/table">
            <a:tbl>
              <a:tblPr firstRow="1" firstCol="1" bandRow="1">
                <a:tableStyleId>{8EC20E35-A176-4012-BC5E-935CFFF8708E}</a:tableStyleId>
              </a:tblPr>
              <a:tblGrid>
                <a:gridCol w="791491">
                  <a:extLst>
                    <a:ext uri="{9D8B030D-6E8A-4147-A177-3AD203B41FA5}">
                      <a16:colId xmlns:a16="http://schemas.microsoft.com/office/drawing/2014/main" val="87237473"/>
                    </a:ext>
                  </a:extLst>
                </a:gridCol>
                <a:gridCol w="791491">
                  <a:extLst>
                    <a:ext uri="{9D8B030D-6E8A-4147-A177-3AD203B41FA5}">
                      <a16:colId xmlns:a16="http://schemas.microsoft.com/office/drawing/2014/main" val="334433305"/>
                    </a:ext>
                  </a:extLst>
                </a:gridCol>
                <a:gridCol w="791491">
                  <a:extLst>
                    <a:ext uri="{9D8B030D-6E8A-4147-A177-3AD203B41FA5}">
                      <a16:colId xmlns:a16="http://schemas.microsoft.com/office/drawing/2014/main" val="2531240737"/>
                    </a:ext>
                  </a:extLst>
                </a:gridCol>
                <a:gridCol w="791491">
                  <a:extLst>
                    <a:ext uri="{9D8B030D-6E8A-4147-A177-3AD203B41FA5}">
                      <a16:colId xmlns:a16="http://schemas.microsoft.com/office/drawing/2014/main" val="4200575658"/>
                    </a:ext>
                  </a:extLst>
                </a:gridCol>
                <a:gridCol w="791491">
                  <a:extLst>
                    <a:ext uri="{9D8B030D-6E8A-4147-A177-3AD203B41FA5}">
                      <a16:colId xmlns:a16="http://schemas.microsoft.com/office/drawing/2014/main" val="2080588182"/>
                    </a:ext>
                  </a:extLst>
                </a:gridCol>
                <a:gridCol w="791491">
                  <a:extLst>
                    <a:ext uri="{9D8B030D-6E8A-4147-A177-3AD203B41FA5}">
                      <a16:colId xmlns:a16="http://schemas.microsoft.com/office/drawing/2014/main" val="1227137194"/>
                    </a:ext>
                  </a:extLst>
                </a:gridCol>
                <a:gridCol w="791491">
                  <a:extLst>
                    <a:ext uri="{9D8B030D-6E8A-4147-A177-3AD203B41FA5}">
                      <a16:colId xmlns:a16="http://schemas.microsoft.com/office/drawing/2014/main" val="1470030127"/>
                    </a:ext>
                  </a:extLst>
                </a:gridCol>
                <a:gridCol w="791491">
                  <a:extLst>
                    <a:ext uri="{9D8B030D-6E8A-4147-A177-3AD203B41FA5}">
                      <a16:colId xmlns:a16="http://schemas.microsoft.com/office/drawing/2014/main" val="3827942020"/>
                    </a:ext>
                  </a:extLst>
                </a:gridCol>
                <a:gridCol w="791491">
                  <a:extLst>
                    <a:ext uri="{9D8B030D-6E8A-4147-A177-3AD203B41FA5}">
                      <a16:colId xmlns:a16="http://schemas.microsoft.com/office/drawing/2014/main" val="184012908"/>
                    </a:ext>
                  </a:extLst>
                </a:gridCol>
                <a:gridCol w="791491">
                  <a:extLst>
                    <a:ext uri="{9D8B030D-6E8A-4147-A177-3AD203B41FA5}">
                      <a16:colId xmlns:a16="http://schemas.microsoft.com/office/drawing/2014/main" val="1394977603"/>
                    </a:ext>
                  </a:extLst>
                </a:gridCol>
                <a:gridCol w="791491">
                  <a:extLst>
                    <a:ext uri="{9D8B030D-6E8A-4147-A177-3AD203B41FA5}">
                      <a16:colId xmlns:a16="http://schemas.microsoft.com/office/drawing/2014/main" val="48223686"/>
                    </a:ext>
                  </a:extLst>
                </a:gridCol>
                <a:gridCol w="791491">
                  <a:extLst>
                    <a:ext uri="{9D8B030D-6E8A-4147-A177-3AD203B41FA5}">
                      <a16:colId xmlns:a16="http://schemas.microsoft.com/office/drawing/2014/main" val="3847740735"/>
                    </a:ext>
                  </a:extLst>
                </a:gridCol>
                <a:gridCol w="791491">
                  <a:extLst>
                    <a:ext uri="{9D8B030D-6E8A-4147-A177-3AD203B41FA5}">
                      <a16:colId xmlns:a16="http://schemas.microsoft.com/office/drawing/2014/main" val="3648817659"/>
                    </a:ext>
                  </a:extLst>
                </a:gridCol>
                <a:gridCol w="791491">
                  <a:extLst>
                    <a:ext uri="{9D8B030D-6E8A-4147-A177-3AD203B41FA5}">
                      <a16:colId xmlns:a16="http://schemas.microsoft.com/office/drawing/2014/main" val="1406765388"/>
                    </a:ext>
                  </a:extLst>
                </a:gridCol>
              </a:tblGrid>
              <a:tr h="249573">
                <a:tc>
                  <a:txBody>
                    <a:bodyPr/>
                    <a:lstStyle/>
                    <a:p>
                      <a:r>
                        <a:rPr lang="nb-NO" sz="1000"/>
                        <a:t>Population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0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00"/>
                        <a:t>FRP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0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00"/>
                        <a:t>KRF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00"/>
                        <a:t>RØDT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00"/>
                        <a:t>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00"/>
                        <a:t>SV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0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00"/>
                        <a:t>MDG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0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00"/>
                        <a:t>BLANKE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00"/>
                        <a:t>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00"/>
                        <a:t>NOVOTE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224528"/>
                  </a:ext>
                </a:extLst>
              </a:tr>
              <a:tr h="249573">
                <a:tc>
                  <a:txBody>
                    <a:bodyPr/>
                    <a:lstStyle/>
                    <a:p>
                      <a:r>
                        <a:rPr lang="nb-NO" sz="100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15,542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420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736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924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1,242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492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4,552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4347301"/>
                  </a:ext>
                </a:extLst>
              </a:tr>
              <a:tr h="249573">
                <a:tc>
                  <a:txBody>
                    <a:bodyPr/>
                    <a:lstStyle/>
                    <a:p>
                      <a:r>
                        <a:rPr lang="nb-NO" sz="1000"/>
                        <a:t>FRP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371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5,735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581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205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622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200257"/>
                  </a:ext>
                </a:extLst>
              </a:tr>
              <a:tr h="249573">
                <a:tc>
                  <a:txBody>
                    <a:bodyPr/>
                    <a:lstStyle/>
                    <a:p>
                      <a:r>
                        <a:rPr lang="nb-NO" sz="100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 dirty="0"/>
                        <a:t>4,355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879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17,002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287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1,271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521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1,421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678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375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3,274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973596"/>
                  </a:ext>
                </a:extLst>
              </a:tr>
              <a:tr h="249573">
                <a:tc>
                  <a:txBody>
                    <a:bodyPr/>
                    <a:lstStyle/>
                    <a:p>
                      <a:r>
                        <a:rPr lang="nb-NO" sz="1000"/>
                        <a:t>KRF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1,492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237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344322"/>
                  </a:ext>
                </a:extLst>
              </a:tr>
              <a:tr h="249573">
                <a:tc>
                  <a:txBody>
                    <a:bodyPr/>
                    <a:lstStyle/>
                    <a:p>
                      <a:r>
                        <a:rPr lang="nb-NO" sz="1000"/>
                        <a:t>RØDT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396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4,220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755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622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722866"/>
                  </a:ext>
                </a:extLst>
              </a:tr>
              <a:tr h="249573">
                <a:tc>
                  <a:txBody>
                    <a:bodyPr/>
                    <a:lstStyle/>
                    <a:p>
                      <a:r>
                        <a:rPr lang="nb-NO" sz="1000"/>
                        <a:t>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380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1,753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297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215283"/>
                  </a:ext>
                </a:extLst>
              </a:tr>
              <a:tr h="249573">
                <a:tc>
                  <a:txBody>
                    <a:bodyPr/>
                    <a:lstStyle/>
                    <a:p>
                      <a:r>
                        <a:rPr lang="nb-NO" sz="1000"/>
                        <a:t>SV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1,926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1,363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7,932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212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1,567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6709097"/>
                  </a:ext>
                </a:extLst>
              </a:tr>
              <a:tr h="249573">
                <a:tc>
                  <a:txBody>
                    <a:bodyPr/>
                    <a:lstStyle/>
                    <a:p>
                      <a:r>
                        <a:rPr lang="nb-NO" sz="100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501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312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406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669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3,628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245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624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438331"/>
                  </a:ext>
                </a:extLst>
              </a:tr>
              <a:tr h="249573">
                <a:tc>
                  <a:txBody>
                    <a:bodyPr/>
                    <a:lstStyle/>
                    <a:p>
                      <a:r>
                        <a:rPr lang="nb-NO" sz="1000"/>
                        <a:t>MDG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683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262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399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4,768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391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1,422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4317071"/>
                  </a:ext>
                </a:extLst>
              </a:tr>
              <a:tr h="249573">
                <a:tc>
                  <a:txBody>
                    <a:bodyPr/>
                    <a:lstStyle/>
                    <a:p>
                      <a:r>
                        <a:rPr lang="nb-NO" sz="100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1,138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204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574932"/>
                  </a:ext>
                </a:extLst>
              </a:tr>
              <a:tr h="249573">
                <a:tc>
                  <a:txBody>
                    <a:bodyPr/>
                    <a:lstStyle/>
                    <a:p>
                      <a:r>
                        <a:rPr lang="nb-NO" sz="1000"/>
                        <a:t>BLANKE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292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393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689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017018"/>
                  </a:ext>
                </a:extLst>
              </a:tr>
              <a:tr h="249573">
                <a:tc>
                  <a:txBody>
                    <a:bodyPr/>
                    <a:lstStyle/>
                    <a:p>
                      <a:r>
                        <a:rPr lang="nb-NO" sz="1000"/>
                        <a:t>NOVOTE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10,479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1,233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2,059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702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1,144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3,340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2,078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1,344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1,082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649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16,559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566374"/>
                  </a:ext>
                </a:extLst>
              </a:tr>
              <a:tr h="249573">
                <a:tc>
                  <a:txBody>
                    <a:bodyPr/>
                    <a:lstStyle/>
                    <a:p>
                      <a:r>
                        <a:rPr lang="nb-NO" sz="1000"/>
                        <a:t>DEMN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649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8176988"/>
                  </a:ext>
                </a:extLst>
              </a:tr>
              <a:tr h="249573">
                <a:tc>
                  <a:txBody>
                    <a:bodyPr/>
                    <a:lstStyle/>
                    <a:p>
                      <a:r>
                        <a:rPr lang="nb-NO" sz="1000"/>
                        <a:t>INP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496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369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433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489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016860"/>
                  </a:ext>
                </a:extLst>
              </a:tr>
              <a:tr h="249573">
                <a:tc>
                  <a:txBody>
                    <a:bodyPr/>
                    <a:lstStyle/>
                    <a:p>
                      <a:r>
                        <a:rPr lang="nb-NO" sz="1000"/>
                        <a:t>LIBS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783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1814159"/>
                  </a:ext>
                </a:extLst>
              </a:tr>
              <a:tr h="249573">
                <a:tc>
                  <a:txBody>
                    <a:bodyPr/>
                    <a:lstStyle/>
                    <a:p>
                      <a:r>
                        <a:rPr lang="nb-NO" sz="1000"/>
                        <a:t>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425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368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/>
                        <a:t>1,784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000" dirty="0"/>
                        <a:t>338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921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1603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PROJECT40532F27-1267-4D87-ADD9-6F8F4AD10F2D" val="2023-24-17 03:24:23 +02: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TITLE" val="bdbc6536-d101-438f-9c88-c551d724f778"/>
  <p:tag name="ORIGINALTEXT" val="Oppslutning til chart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" val="47c9e7b9-4cd4-4aa4-8c49-2628c6c99cd4"/>
  <p:tag name="ANALYSISITEMDATABOUNDS" val="1x1-2x1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" val="3194cc1e-49ba-4125-82eb-b48b69d25a2e"/>
  <p:tag name="ANALYSISITEMDATABOUNDS" val="1x1-2x1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TITLE" val="324f975e-fd3e-4d4c-8d24-4dfe1276e9da"/>
  <p:tag name="ORIGINALTEXT" val="Feilmargin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FOOTER" val="324f975e-fd3e-4d4c-8d24-4dfe1276e9d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" val="324f975e-fd3e-4d4c-8d24-4dfe1276e9da"/>
  <p:tag name="PLACEHOLDERAREA" val="66.04724x161.4303-762.1561x505.088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TITLE" val="ce494b1f-c2e4-4cfd-9ea3-75f9b70c7678"/>
  <p:tag name="ORIGINALTEXT" val="Valg mot denne måned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FOOTER" val="ce494b1f-c2e4-4cfd-9ea3-75f9b70c767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" val="ce494b1f-c2e4-4cfd-9ea3-75f9b70c7678"/>
  <p:tag name="PLACEHOLDERAREA" val="66.04724x168.6614-714.6472x485.461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TITLE" val="56d25d31-71df-4b49-9768-ef132714db86"/>
  <p:tag name="ORIGINALTEXT" val="Overgang enkelte parti %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TITLE" val="6d375432-1226-4e16-84b2-94ea013a0d65"/>
  <p:tag name="ORIGINALTEXT" val="Norstat Partimålin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" val="39cc4d10-199e-4219-bbdd-8de4b5075a14"/>
  <p:tag name="PLACEHOLDERAREA" val="66.04724x143.75-668.6252x487.428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FOOTER" val="5b5c30eb-006b-470f-972e-363a82fef80d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" val="5b5c30eb-006b-470f-972e-363a82fef80d"/>
  <p:tag name="PLACEHOLDERAREA" val="101.3528x95.98425-551.7679x491.984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TITLE" val="56d25d31-71df-4b49-9768-ef132714db86"/>
  <p:tag name="ORIGINALTEXT" val="Overgang enkelte parti %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" val="56d25d31-71df-4b49-9768-ef132714db86"/>
  <p:tag name="PLACEHOLDERAREA" val="34.34874x134.1429-925.6512x433.329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TITLE" val="d17ce46b-4337-46bd-a2ad-b1e6f86252b6"/>
  <p:tag name="ORIGINALTEXT" val="Overgang enkelte parti populasjon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" val="9d794f13-3137-4518-bb4c-6eca8e6e7135"/>
  <p:tag name="PLACEHOLDERAREA" val="42.23323x117.8121-914.7427x451.88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TITLE" val="8b25ea23-a6a5-4582-8853-8d513330f1a9"/>
  <p:tag name="ORIGINALTEXT" val="Lojale velger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FOOTER" val="8b25ea23-a6a5-4582-8853-8d513330f1a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" val="8b25ea23-a6a5-4582-8853-8d513330f1a9"/>
  <p:tag name="PLACEHOLDERAREA" val="66.04724x179.4331-516.7887x474.287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" val="6d375432-1226-4e16-84b2-94ea013a0d6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TITLE" val="8b25ea23-a6a5-4582-8853-8d513330f1a9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" val="778f3dc1-95c4-4f05-b964-83273dbb19d3"/>
  <p:tag name="PLACEHOLDERAREA" val="65.99992x133.125-390.1714x488.914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TITLE" val="bd41b232-a8e1-4345-ab4d-0cfdee21c297"/>
  <p:tag name="ORIGINALTEXT" val="Verlgerfrafall 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" val="bd41b232-a8e1-4345-ab4d-0cfdee21c297"/>
  <p:tag name="PLACEHOLDERAREA" val="73.07858x123.4285-362.7429x482.150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TITLE" val="7027ac8c-2279-4f1b-b3ce-e1469924003f"/>
  <p:tag name="ORIGINALTEXT" val="Velgervandring AP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FOOTER" val="7027ac8c-2279-4f1b-b3ce-e1469924003f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" val="7027ac8c-2279-4f1b-b3ce-e1469924003f"/>
  <p:tag name="PLACEHOLDERAREA" val="64.58024x143.75-907.3763x470.1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TITLE" val="cba71295-d984-4a7e-af3e-e6079c6dc051"/>
  <p:tag name="ORIGINALTEXT" val="Velgervandring FrP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FOOTER" val="cba71295-d984-4a7e-af3e-e6079c6dc05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" val="cba71295-d984-4a7e-af3e-e6079c6dc051"/>
  <p:tag name="PLACEHOLDERAREA" val="66x143.75-894x486.37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" val="812f4ac8-1465-4667-a84c-cbbef1515e04"/>
  <p:tag name="ORIGINALTEXT" val="November, 202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TITLE" val="c5a626a9-8b12-4a6f-92ad-dd9ce2c06c96"/>
  <p:tag name="ORIGINALTEXT" val="Velgervandring H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" val="c5a626a9-8b12-4a6f-92ad-dd9ce2c06c96"/>
  <p:tag name="PLACEHOLDERAREA" val="66x143.75-894x486.37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TITLE" val="b272feda-9712-452e-8f0e-2c9829f02aaa"/>
  <p:tag name="ORIGINALTEXT" val="Velgervandring KRF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" val="b272feda-9712-452e-8f0e-2c9829f02aaa"/>
  <p:tag name="PLACEHOLDERAREA" val="66x143.75-894x486.37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TITLE" val="8bbcf513-3b93-4ba5-aba7-f83788994703"/>
  <p:tag name="ORIGINALTEXT" val="Velgervandring RØDT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" val="8bbcf513-3b93-4ba5-aba7-f83788994703"/>
  <p:tag name="PLACEHOLDERAREA" val="66x143.75-894x486.37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TITLE" val="0fcfce44-476a-4caf-89d3-f88d7cc96ef7"/>
  <p:tag name="ORIGINALTEXT" val="Velgervandring SP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" val="0fcfce44-476a-4caf-89d3-f88d7cc96ef7"/>
  <p:tag name="PLACEHOLDERAREA" val="66x143.75-894x486.37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TITLE" val="9ef243d2-61fc-4d7e-ba75-616efdc4b090"/>
  <p:tag name="ORIGINALTEXT" val="Velgervandring SV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" val="9ef243d2-61fc-4d7e-ba75-616efdc4b090"/>
  <p:tag name="PLACEHOLDERAREA" val="66x143.75-894x486.37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" val="b2de8d69-7803-4f51-b877-447ff1684d2b"/>
  <p:tag name="ORIGINALTEXT" val="Base:   800 intervjuer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TITLE" val="9cec35c7-2fea-463d-b3ac-8c75d6df3329"/>
  <p:tag name="ORIGINALTEXT" val="Velgervandring V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" val="9cec35c7-2fea-463d-b3ac-8c75d6df3329"/>
  <p:tag name="PLACEHOLDERAREA" val="66x143.75-894x486.375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TITLE" val="f2644751-bf4c-4f93-8787-a3b664b0be6e"/>
  <p:tag name="ORIGINALTEXT" val="Velgervandring MD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" val="f2644751-bf4c-4f93-8787-a3b664b0be6e"/>
  <p:tag name="PLACEHOLDERAREA" val="66x143.75-894x486.375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TITLE" val="2f4183ed-d638-425f-a6c0-a52cf7ff6314"/>
  <p:tag name="ORIGINALTEXT" val="Velgervandring Other 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" val="2f4183ed-d638-425f-a6c0-a52cf7ff6314"/>
  <p:tag name="PLACEHOLDERAREA" val="66x143.75-894x486.37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" val="c3ec486e-97d3-4032-974b-3861e0d7d440"/>
  <p:tag name="ORIGINALTEXT" val="Oppgir partipreferanse:   583 respondente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" val="c3ec486e-97d3-4032-974b-3861e0d7d440"/>
  <p:tag name="ORIGINALTEXT" val="Oppgir partipreferanse:   583 respondente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TITLE" val="bdbc6536-d101-438f-9c88-c551d724f778"/>
  <p:tag name="ORIGINALTEXT" val="Oppslutnin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ALYSISITEM" val="bdbc6536-d101-438f-9c88-c551d724f778"/>
  <p:tag name="ANALYSISITEMDATABOUNDS" val="1x1-15x2"/>
</p:tagLst>
</file>

<file path=ppt/theme/theme1.xml><?xml version="1.0" encoding="utf-8"?>
<a:theme xmlns:a="http://schemas.openxmlformats.org/drawingml/2006/main" name="Norstat 2018">
  <a:themeElements>
    <a:clrScheme name="Norstat Colors">
      <a:dk1>
        <a:srgbClr val="4A4A4A"/>
      </a:dk1>
      <a:lt1>
        <a:srgbClr val="FFFFFF"/>
      </a:lt1>
      <a:dk2>
        <a:srgbClr val="004E54"/>
      </a:dk2>
      <a:lt2>
        <a:srgbClr val="37A541"/>
      </a:lt2>
      <a:accent1>
        <a:srgbClr val="7B2B7B"/>
      </a:accent1>
      <a:accent2>
        <a:srgbClr val="FFDD00"/>
      </a:accent2>
      <a:accent3>
        <a:srgbClr val="FF8902"/>
      </a:accent3>
      <a:accent4>
        <a:srgbClr val="CC3524"/>
      </a:accent4>
      <a:accent5>
        <a:srgbClr val="B81E82"/>
      </a:accent5>
      <a:accent6>
        <a:srgbClr val="0078C8"/>
      </a:accent6>
      <a:hlink>
        <a:srgbClr val="7B2B7B"/>
      </a:hlink>
      <a:folHlink>
        <a:srgbClr val="FA5247"/>
      </a:folHlink>
    </a:clrScheme>
    <a:fontScheme name="Norstat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0AF3DAD-E512-45B4-BD47-9F00ED9E0904}" vid="{4B2346CC-047D-41CC-A7E2-183327111046}"/>
    </a:ext>
  </a:extLst>
</a:theme>
</file>

<file path=ppt/theme/theme2.xml><?xml version="1.0" encoding="utf-8"?>
<a:theme xmlns:a="http://schemas.openxmlformats.org/drawingml/2006/main" name="Office Theme">
  <a:themeElements>
    <a:clrScheme name="Norstat Colors">
      <a:dk1>
        <a:srgbClr val="4A4A4A"/>
      </a:dk1>
      <a:lt1>
        <a:srgbClr val="FFFFFF"/>
      </a:lt1>
      <a:dk2>
        <a:srgbClr val="004E54"/>
      </a:dk2>
      <a:lt2>
        <a:srgbClr val="37A541"/>
      </a:lt2>
      <a:accent1>
        <a:srgbClr val="6C176A"/>
      </a:accent1>
      <a:accent2>
        <a:srgbClr val="D4D500"/>
      </a:accent2>
      <a:accent3>
        <a:srgbClr val="DE9600"/>
      </a:accent3>
      <a:accent4>
        <a:srgbClr val="CC6744"/>
      </a:accent4>
      <a:accent5>
        <a:srgbClr val="B83479"/>
      </a:accent5>
      <a:accent6>
        <a:srgbClr val="0089B0"/>
      </a:accent6>
      <a:hlink>
        <a:srgbClr val="6C176A"/>
      </a:hlink>
      <a:folHlink>
        <a:srgbClr val="FA5247"/>
      </a:folHlink>
    </a:clrScheme>
    <a:fontScheme name="Norstat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Norstat Colors">
      <a:dk1>
        <a:srgbClr val="4A4A4A"/>
      </a:dk1>
      <a:lt1>
        <a:srgbClr val="FFFFFF"/>
      </a:lt1>
      <a:dk2>
        <a:srgbClr val="004E54"/>
      </a:dk2>
      <a:lt2>
        <a:srgbClr val="37A541"/>
      </a:lt2>
      <a:accent1>
        <a:srgbClr val="6C176A"/>
      </a:accent1>
      <a:accent2>
        <a:srgbClr val="D4D500"/>
      </a:accent2>
      <a:accent3>
        <a:srgbClr val="DE9600"/>
      </a:accent3>
      <a:accent4>
        <a:srgbClr val="CC6744"/>
      </a:accent4>
      <a:accent5>
        <a:srgbClr val="B83479"/>
      </a:accent5>
      <a:accent6>
        <a:srgbClr val="0089B0"/>
      </a:accent6>
      <a:hlink>
        <a:srgbClr val="6C176A"/>
      </a:hlink>
      <a:folHlink>
        <a:srgbClr val="FA5247"/>
      </a:folHlink>
    </a:clrScheme>
    <a:fontScheme name="Norstat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Norstat Colors">
    <a:dk1>
      <a:srgbClr val="4A4A4A"/>
    </a:dk1>
    <a:lt1>
      <a:srgbClr val="FFFFFF"/>
    </a:lt1>
    <a:dk2>
      <a:srgbClr val="004E54"/>
    </a:dk2>
    <a:lt2>
      <a:srgbClr val="37A541"/>
    </a:lt2>
    <a:accent1>
      <a:srgbClr val="7B2B7B"/>
    </a:accent1>
    <a:accent2>
      <a:srgbClr val="FFDD00"/>
    </a:accent2>
    <a:accent3>
      <a:srgbClr val="FF8902"/>
    </a:accent3>
    <a:accent4>
      <a:srgbClr val="CC3524"/>
    </a:accent4>
    <a:accent5>
      <a:srgbClr val="B81E82"/>
    </a:accent5>
    <a:accent6>
      <a:srgbClr val="0078C8"/>
    </a:accent6>
    <a:hlink>
      <a:srgbClr val="7B2B7B"/>
    </a:hlink>
    <a:folHlink>
      <a:srgbClr val="FA5247"/>
    </a:folHlink>
  </a:clrScheme>
  <a:fontScheme name="Norstat Fonts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FE6AF5B228F942B47676F0F2E9F150" ma:contentTypeVersion="12" ma:contentTypeDescription="Create a new document." ma:contentTypeScope="" ma:versionID="590ffdc77973eeaed69e909cc3689fe7">
  <xsd:schema xmlns:xsd="http://www.w3.org/2001/XMLSchema" xmlns:xs="http://www.w3.org/2001/XMLSchema" xmlns:p="http://schemas.microsoft.com/office/2006/metadata/properties" xmlns:ns3="1ab13197-b84e-4adb-9919-804ebacc4dd2" xmlns:ns4="c4da7101-0087-46d2-aefc-d618cb999a68" targetNamespace="http://schemas.microsoft.com/office/2006/metadata/properties" ma:root="true" ma:fieldsID="8a9b7d8449a8dca0c1bab4e7b2e5f1c1" ns3:_="" ns4:_="">
    <xsd:import namespace="1ab13197-b84e-4adb-9919-804ebacc4dd2"/>
    <xsd:import namespace="c4da7101-0087-46d2-aefc-d618cb999a6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b13197-b84e-4adb-9919-804ebacc4d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da7101-0087-46d2-aefc-d618cb999a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5A362B-FE15-4EDD-B951-A30A005E091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CFA9B2E-C73B-4718-BA3E-20F43607B2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B16031-3812-40A5-97AE-1773F4A304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b13197-b84e-4adb-9919-804ebacc4dd2"/>
    <ds:schemaRef ds:uri="c4da7101-0087-46d2-aefc-d618cb999a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1959</TotalTime>
  <Words>3081</Words>
  <Application>Microsoft Macintosh PowerPoint</Application>
  <PresentationFormat>Widescreen</PresentationFormat>
  <Paragraphs>2095</Paragraphs>
  <Slides>22</Slides>
  <Notes>22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22</vt:i4>
      </vt:variant>
    </vt:vector>
  </HeadingPairs>
  <TitlesOfParts>
    <vt:vector size="25" baseType="lpstr">
      <vt:lpstr>Arial</vt:lpstr>
      <vt:lpstr>Calibri</vt:lpstr>
      <vt:lpstr>Norstat 2018</vt:lpstr>
      <vt:lpstr>Norstat Partimåling</vt:lpstr>
      <vt:lpstr>Oppslutning</vt:lpstr>
      <vt:lpstr>Mandater</vt:lpstr>
      <vt:lpstr>Feilmargin</vt:lpstr>
      <vt:lpstr>Valg mot denne måned</vt:lpstr>
      <vt:lpstr>Mandatberegning og differanse</vt:lpstr>
      <vt:lpstr>Originalspørsmål uvektet</vt:lpstr>
      <vt:lpstr>Overgang enkelte parti %</vt:lpstr>
      <vt:lpstr>Overgang enkelte parti populasjon</vt:lpstr>
      <vt:lpstr>Lojale velgere Velgere som vil stemme på det samme parti som ved siste stortingsvalg </vt:lpstr>
      <vt:lpstr>PowerPoint-presentasjon</vt:lpstr>
      <vt:lpstr>Velgerfrafall  Andel velgere som stemte på et bestemt parti ved forrige valg, men nå er usikre</vt:lpstr>
      <vt:lpstr>Velgervandring AP</vt:lpstr>
      <vt:lpstr>Velgervandring FrP</vt:lpstr>
      <vt:lpstr>Velgervandring H</vt:lpstr>
      <vt:lpstr>Velgervandring KRF</vt:lpstr>
      <vt:lpstr>Velgervandring RØDT</vt:lpstr>
      <vt:lpstr>Velgervandring SP</vt:lpstr>
      <vt:lpstr>Velgervandring SV</vt:lpstr>
      <vt:lpstr>Velgervandring V</vt:lpstr>
      <vt:lpstr>Velgervandring MDG</vt:lpstr>
      <vt:lpstr>Velgervandring Andre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Norstat Partimåling</dc:title>
  <dc:creator>Peder Røsand</dc:creator>
  <dc:description>N:\Sales\Politikk_Norge\Q rapportmal\Partimåling_rapportgenerator_edit2_Mars2021data_8.3.Q [Survey_nno82839_NORSTAT-PARTIBAROMETER_(NRK)Mars.csv_W_040321_1420.csv]
N:\Sales\Politikk_Norge\Q rapportmal\Partimåling_rapportgenerator_edit4_mandatfordelig.Q [Survey_nno82839_NORSTAT-PARTIBAROMETER_(NRK)Mars.csv_W_040321_1420.csv]
N:\Sales\Politikk_Norge\Q rapportmal\Partimåling_rapportgenerator_edit6_csv_friendy.Q [Survey_uke12.csv_W_190321_1219.xlsx]
C:\Users\peder\OneDrive - NORSTAT\Desktop\Partimåling_rapportgenerator_edit6_mandat_friendy.Q [Survey_uke12.csv_W_190321_1219.xlsx]
N:\Sales\Politikk_Norge\Q rapportmal\Partimåling_rapportgenerator_edit6_mandat_friendy.Q [AP_Oslo_Mars.csv_W_230321_1157.xlsx]
N:\Sales\Politikk_Norge\Q rapportmal\Partimåling_rapportgenerator_edit6_mandat_friendy2.0.Q [Politikk_Survey_AP_NRK_29.03.csv_W_290321_1038.xlsx]
N:\Sales\Politikk_Norge\Q rapportmal\Partimåling_rapportgenerator_edit6_mandat_friendy2.1.Q [Finnmark_Survey_data_april2021.csv_W_140421_1511.xlsx]
N:\Sales\Politikk_Norge\Q rapportmal\Partimåling_rapportgenerator_new_test2.Q [opino82655_Survey_Data_Weights.xlsx]
N:\Sales\Politikk_Norge\Q rapportmal\Partimåling_rapportgenerator_kommunevalg.Q [ANA98653_surveyData_Weights.xlsx]</dc:description>
  <cp:lastModifiedBy>Elias Eide</cp:lastModifiedBy>
  <cp:revision>69</cp:revision>
  <dcterms:created xsi:type="dcterms:W3CDTF">2021-03-08T11:06:05Z</dcterms:created>
  <dcterms:modified xsi:type="dcterms:W3CDTF">2023-08-17T20:25:12Z</dcterms:modified>
</cp:coreProperties>
</file>